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329" r:id="rId2"/>
    <p:sldId id="487" r:id="rId3"/>
    <p:sldId id="336" r:id="rId4"/>
    <p:sldId id="440" r:id="rId5"/>
    <p:sldId id="337" r:id="rId6"/>
    <p:sldId id="369" r:id="rId7"/>
    <p:sldId id="405" r:id="rId8"/>
    <p:sldId id="372" r:id="rId9"/>
    <p:sldId id="373" r:id="rId10"/>
    <p:sldId id="375" r:id="rId11"/>
    <p:sldId id="482" r:id="rId12"/>
    <p:sldId id="483" r:id="rId13"/>
    <p:sldId id="411" r:id="rId14"/>
    <p:sldId id="377" r:id="rId15"/>
    <p:sldId id="378" r:id="rId16"/>
    <p:sldId id="484" r:id="rId17"/>
    <p:sldId id="485" r:id="rId18"/>
    <p:sldId id="486" r:id="rId19"/>
    <p:sldId id="431" r:id="rId20"/>
    <p:sldId id="432" r:id="rId21"/>
    <p:sldId id="48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0" d="100"/>
          <a:sy n="70" d="100"/>
        </p:scale>
        <p:origin x="-128"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96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33F840-7C21-7542-B66E-70A59BA37559}" type="datetimeFigureOut">
              <a:rPr lang="en-US" smtClean="0"/>
              <a:t>9/24/15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4E4B1E-A760-7E45-8935-C71D7A37BBCA}" type="slidenum">
              <a:rPr lang="en-US" smtClean="0"/>
              <a:t>‹#›</a:t>
            </a:fld>
            <a:endParaRPr lang="en-US" dirty="0"/>
          </a:p>
        </p:txBody>
      </p:sp>
    </p:spTree>
    <p:extLst>
      <p:ext uri="{BB962C8B-B14F-4D97-AF65-F5344CB8AC3E}">
        <p14:creationId xmlns:p14="http://schemas.microsoft.com/office/powerpoint/2010/main" val="37801444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TextEdit="1"/>
          </p:cNvSpPr>
          <p:nvPr>
            <p:ph type="sldImg"/>
          </p:nvPr>
        </p:nvSpPr>
        <p:spPr>
          <a:ln/>
        </p:spPr>
      </p:sp>
      <p:sp>
        <p:nvSpPr>
          <p:cNvPr id="34818" name="Rectangle 3"/>
          <p:cNvSpPr>
            <a:spLocks noGrp="1"/>
          </p:cNvSpPr>
          <p:nvPr>
            <p:ph type="body" idx="1"/>
          </p:nvPr>
        </p:nvSpPr>
        <p:spPr>
          <a:xfrm>
            <a:off x="458788" y="4114800"/>
            <a:ext cx="6165850" cy="4343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marL="0" indent="0" eaLnBrk="1" hangingPunct="1">
              <a:buNone/>
              <a:defRPr/>
            </a:pPr>
            <a:r>
              <a:rPr lang="en-US" sz="1200" kern="1200" dirty="0" smtClean="0">
                <a:solidFill>
                  <a:schemeClr val="tx1"/>
                </a:solidFill>
                <a:latin typeface="+mn-lt"/>
                <a:ea typeface="MS PGothic" charset="0"/>
                <a:cs typeface="+mn-cs"/>
              </a:rPr>
              <a:t>A. C</a:t>
            </a:r>
            <a:r>
              <a:rPr lang="en-US" sz="1200" b="1" i="1" kern="1200" dirty="0" smtClean="0">
                <a:solidFill>
                  <a:schemeClr val="tx1"/>
                </a:solidFill>
                <a:latin typeface="+mn-lt"/>
                <a:ea typeface="MS PGothic" charset="0"/>
                <a:cs typeface="+mn-cs"/>
              </a:rPr>
              <a:t>urrently or by history</a:t>
            </a:r>
          </a:p>
          <a:p>
            <a:pPr lvl="1" eaLnBrk="1" hangingPunct="1">
              <a:lnSpc>
                <a:spcPct val="120000"/>
              </a:lnSpc>
              <a:defRPr/>
            </a:pPr>
            <a:r>
              <a:rPr lang="en-US" sz="2400" dirty="0" smtClean="0">
                <a:ea typeface="MS PGothic" charset="0"/>
              </a:rPr>
              <a:t>Social/Emotional Reciprocity: Decrease social approach and failure of normal back and forth conversation, reduced sharing of interests, failure to initiate social interactions</a:t>
            </a:r>
          </a:p>
          <a:p>
            <a:pPr lvl="1" eaLnBrk="1" hangingPunct="1">
              <a:lnSpc>
                <a:spcPct val="120000"/>
              </a:lnSpc>
              <a:defRPr/>
            </a:pPr>
            <a:r>
              <a:rPr lang="en-US" sz="2400" dirty="0" smtClean="0">
                <a:ea typeface="MS PGothic" charset="0"/>
              </a:rPr>
              <a:t>Nonverbal Communication in Social Interactions: Deficit in understanding and use of nonverbal communication (eye contact, body language, gestures)</a:t>
            </a:r>
          </a:p>
          <a:p>
            <a:pPr lvl="1" eaLnBrk="1" hangingPunct="1">
              <a:lnSpc>
                <a:spcPct val="120000"/>
              </a:lnSpc>
              <a:defRPr/>
            </a:pPr>
            <a:r>
              <a:rPr lang="en-US" sz="2400" dirty="0" smtClean="0">
                <a:ea typeface="MS PGothic" charset="0"/>
              </a:rPr>
              <a:t>Developing, Maintaining and understanding Relationships: Decreased ability to adjust behavior across social contexts, difficulties sharing imaginative play, no interest in peers </a:t>
            </a:r>
          </a:p>
          <a:p>
            <a:pPr lvl="1" eaLnBrk="1" hangingPunct="1">
              <a:lnSpc>
                <a:spcPct val="120000"/>
              </a:lnSpc>
              <a:defRPr/>
            </a:pPr>
            <a:endParaRPr lang="en-US" sz="2400" dirty="0" smtClean="0">
              <a:ea typeface="MS PGothic" charset="0"/>
            </a:endParaRPr>
          </a:p>
          <a:p>
            <a:pPr eaLnBrk="1" hangingPunct="1">
              <a:defRPr/>
            </a:pPr>
            <a:r>
              <a:rPr lang="en-US" sz="2400" dirty="0" smtClean="0">
                <a:ea typeface="MS PGothic" charset="0"/>
              </a:rPr>
              <a:t>B. </a:t>
            </a:r>
            <a:r>
              <a:rPr lang="en-US" dirty="0" smtClean="0">
                <a:ea typeface="MS PGothic" charset="0"/>
              </a:rPr>
              <a:t>At least 2 present, </a:t>
            </a:r>
            <a:r>
              <a:rPr lang="en-US" b="1" i="1" dirty="0" smtClean="0">
                <a:ea typeface="MS PGothic" charset="0"/>
              </a:rPr>
              <a:t>currently or by history</a:t>
            </a:r>
          </a:p>
          <a:p>
            <a:pPr marL="628650" lvl="1" indent="-171450" eaLnBrk="1" hangingPunct="1">
              <a:buFont typeface="Arial"/>
              <a:buChar char="•"/>
              <a:defRPr/>
            </a:pPr>
            <a:r>
              <a:rPr lang="en-US" dirty="0" smtClean="0">
                <a:ea typeface="MS PGothic" charset="0"/>
              </a:rPr>
              <a:t>Repetitive speech, stereotyped movements or repetitive use of object</a:t>
            </a:r>
          </a:p>
          <a:p>
            <a:pPr marL="628650" lvl="1" indent="-171450" eaLnBrk="1" hangingPunct="1">
              <a:buFont typeface="Arial"/>
              <a:buChar char="•"/>
              <a:defRPr/>
            </a:pPr>
            <a:r>
              <a:rPr lang="en-US" dirty="0" smtClean="0">
                <a:ea typeface="MS PGothic" charset="0"/>
              </a:rPr>
              <a:t>Insistence on routines, ritualized verbal or nonverbal  behavior, resistance to change</a:t>
            </a:r>
          </a:p>
          <a:p>
            <a:pPr marL="685800" lvl="1" indent="-228600" eaLnBrk="1" hangingPunct="1">
              <a:buFont typeface="Arial"/>
              <a:buChar char="•"/>
              <a:defRPr/>
            </a:pPr>
            <a:r>
              <a:rPr lang="en-US" dirty="0" smtClean="0">
                <a:ea typeface="MS PGothic" charset="0"/>
              </a:rPr>
              <a:t>Fixated interests </a:t>
            </a:r>
            <a:r>
              <a:rPr lang="en-US" sz="2400" dirty="0" smtClean="0">
                <a:ea typeface="MS PGothic" charset="0"/>
              </a:rPr>
              <a:t>(intensity or focus)</a:t>
            </a:r>
          </a:p>
          <a:p>
            <a:pPr marL="628650" lvl="1" indent="-171450" eaLnBrk="1" hangingPunct="1">
              <a:buFont typeface="Arial"/>
              <a:buChar char="•"/>
              <a:defRPr/>
            </a:pPr>
            <a:r>
              <a:rPr lang="en-US" dirty="0" smtClean="0">
                <a:ea typeface="MS PGothic" charset="0"/>
              </a:rPr>
              <a:t>Hyper- or </a:t>
            </a:r>
            <a:r>
              <a:rPr lang="en-US" dirty="0" err="1" smtClean="0">
                <a:ea typeface="MS PGothic" charset="0"/>
              </a:rPr>
              <a:t>hyporeactivity</a:t>
            </a:r>
            <a:r>
              <a:rPr lang="en-US" dirty="0" smtClean="0">
                <a:ea typeface="MS PGothic" charset="0"/>
              </a:rPr>
              <a:t> to sensory input  or unusual interest in sensory aspects of the environment </a:t>
            </a:r>
            <a:r>
              <a:rPr lang="en-US" sz="2400" dirty="0" smtClean="0">
                <a:ea typeface="MS PGothic" charset="0"/>
              </a:rPr>
              <a:t>(indifference to pain/heat/cold, over-reaction to sounds or textures-noise in cafeteria, tags on clothes).</a:t>
            </a:r>
            <a:endParaRPr lang="en-US" sz="2400" dirty="0" smtClean="0"/>
          </a:p>
          <a:p>
            <a:pPr lvl="0" eaLnBrk="1" hangingPunct="1">
              <a:lnSpc>
                <a:spcPct val="120000"/>
              </a:lnSpc>
              <a:defRPr/>
            </a:pPr>
            <a:endParaRPr lang="en-US" sz="2400" dirty="0" smtClean="0">
              <a:ea typeface="MS PGothic" charset="0"/>
            </a:endParaRPr>
          </a:p>
          <a:p>
            <a:pPr marL="0" lvl="2" eaLnBrk="1" hangingPunct="1">
              <a:defRPr/>
            </a:pPr>
            <a:endParaRPr lang="en-US" dirty="0" smtClean="0">
              <a:ea typeface="MS PGothic" charset="0"/>
            </a:endParaRPr>
          </a:p>
          <a:p>
            <a:pPr marL="0" lvl="2" eaLnBrk="1" hangingPunct="1">
              <a:defRPr/>
            </a:pPr>
            <a:r>
              <a:rPr lang="en-US" b="1" dirty="0" smtClean="0">
                <a:ea typeface="MS PGothic" charset="0"/>
              </a:rPr>
              <a:t>Bullet Two</a:t>
            </a:r>
            <a:r>
              <a:rPr lang="en-US" dirty="0" smtClean="0">
                <a:ea typeface="MS PGothic" charset="0"/>
              </a:rPr>
              <a:t>: May not become fully manifest until social demands exceed limited capacities, or may be masked by learned strategies later in life</a:t>
            </a:r>
          </a:p>
          <a:p>
            <a:pPr marL="0" lvl="2" eaLnBrk="1" hangingPunct="1">
              <a:defRPr/>
            </a:pPr>
            <a:endParaRPr lang="en-US" dirty="0" smtClean="0">
              <a:ea typeface="MS PGothic" charset="0"/>
            </a:endParaRPr>
          </a:p>
          <a:p>
            <a:pPr eaLnBrk="1" hangingPunct="1">
              <a:defRPr/>
            </a:pPr>
            <a:r>
              <a:rPr lang="en-US" dirty="0" smtClean="0">
                <a:ea typeface="MS PGothic" charset="0"/>
              </a:rPr>
              <a:t>Impaired Daily Living Skills </a:t>
            </a:r>
          </a:p>
          <a:p>
            <a:pPr lvl="1" eaLnBrk="1" hangingPunct="1">
              <a:defRPr/>
            </a:pPr>
            <a:r>
              <a:rPr lang="en-US" dirty="0" smtClean="0">
                <a:ea typeface="MS PGothic" charset="0"/>
              </a:rPr>
              <a:t>Not explained by intellectual disability or global developmental delay </a:t>
            </a:r>
          </a:p>
          <a:p>
            <a:pPr eaLnBrk="1" hangingPunct="1">
              <a:defRPr/>
            </a:pPr>
            <a:r>
              <a:rPr lang="en-US" dirty="0" smtClean="0">
                <a:ea typeface="MS PGothic" charset="0"/>
              </a:rPr>
              <a:t>Individuals with well-established DSM-IV diagnosis should be given the diagnosis of autism spectrum disorder. </a:t>
            </a:r>
            <a:r>
              <a:rPr lang="en-US" sz="2400" dirty="0" smtClean="0">
                <a:ea typeface="MS PGothic" charset="0"/>
              </a:rPr>
              <a:t>Individuals with marked deficits in social communication who do not meet criteria should be evaluated for social (pragmatic) communication disorder. </a:t>
            </a:r>
          </a:p>
          <a:p>
            <a:pPr eaLnBrk="1" hangingPunct="1">
              <a:defRPr/>
            </a:pPr>
            <a:r>
              <a:rPr lang="en-US" dirty="0" smtClean="0">
                <a:ea typeface="MS PGothic" charset="0"/>
              </a:rPr>
              <a:t>PDD, NOS will be most vulnerable to new rules</a:t>
            </a:r>
          </a:p>
          <a:p>
            <a:pPr marL="0" lvl="2" eaLnBrk="1" hangingPunct="1">
              <a:defRPr/>
            </a:pPr>
            <a:endParaRPr lang="en-US" dirty="0" smtClean="0">
              <a:ea typeface="MS PGothic" charset="0"/>
            </a:endParaRPr>
          </a:p>
          <a:p>
            <a:pPr eaLnBrk="1" hangingPunct="1">
              <a:defRPr/>
            </a:pPr>
            <a:endParaRPr lang="en-US" dirty="0">
              <a:latin typeface="Calibri" charset="0"/>
              <a:ea typeface="MS PGothic"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ln/>
        </p:spPr>
      </p:sp>
      <p:sp>
        <p:nvSpPr>
          <p:cNvPr id="9523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a:ln/>
        </p:spPr>
      </p:sp>
      <p:sp>
        <p:nvSpPr>
          <p:cNvPr id="9728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Calibri" charset="0"/>
              </a:rPr>
              <a:t>45.2 % of those with one comorbidity had at least a second psychiatric disorder</a:t>
            </a:r>
          </a:p>
          <a:p>
            <a:r>
              <a:rPr lang="en-US" dirty="0">
                <a:latin typeface="Calibri" charset="0"/>
              </a:rPr>
              <a:t>Older age, diagnosis of Asperger’s Disorder and greater social impairment were associated with psychiatric comorbidity.</a:t>
            </a:r>
          </a:p>
          <a:p>
            <a:r>
              <a:rPr lang="en-US" dirty="0">
                <a:latin typeface="Calibri" charset="0"/>
              </a:rPr>
              <a:t>Lack of autistic regression, non Hispanic ethnicity, evaluation by a psychiatrist or psychologist and history of maternal psychiatric illness were associated with increased risk of psychiatric comorbidity.  </a:t>
            </a:r>
          </a:p>
          <a:p>
            <a:r>
              <a:rPr lang="en-US" dirty="0">
                <a:latin typeface="Calibri" charset="0"/>
              </a:rPr>
              <a:t>Female gender was moderately protective for bipolar disorder and ADHD</a:t>
            </a:r>
          </a:p>
          <a:p>
            <a:r>
              <a:rPr lang="en-US" dirty="0">
                <a:latin typeface="Calibri" charset="0"/>
              </a:rPr>
              <a:t>Lack of variation with intellectual disability</a:t>
            </a:r>
          </a:p>
          <a:p>
            <a:endParaRPr lang="en-US" dirty="0">
              <a:latin typeface="Calibri" charset="0"/>
            </a:endParaRPr>
          </a:p>
          <a:p>
            <a:endParaRPr lang="en-US" dirty="0"/>
          </a:p>
        </p:txBody>
      </p:sp>
      <p:sp>
        <p:nvSpPr>
          <p:cNvPr id="9728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30D65CE-5456-3849-A204-189F20800157}" type="slidenum">
              <a:rPr lang="en-US" sz="1200">
                <a:solidFill>
                  <a:srgbClr val="000000"/>
                </a:solidFill>
              </a:rPr>
              <a:pPr/>
              <a:t>15</a:t>
            </a:fld>
            <a:endParaRPr lang="en-US" sz="1200" dirty="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Successful treatment requires an  interdisciplinary diagnostic approach that manages acute/chronic symptoms,</a:t>
            </a:r>
            <a:r>
              <a:rPr lang="en-US" baseline="0" dirty="0" smtClean="0"/>
              <a:t> ameliorates key perpetuating factors, such as sleep deprivation, communication inefficiency or environmental reinforcement of maladaptive behaviors. </a:t>
            </a:r>
            <a:endParaRPr lang="en-US" dirty="0"/>
          </a:p>
        </p:txBody>
      </p:sp>
      <p:sp>
        <p:nvSpPr>
          <p:cNvPr id="4" name="Slide Number Placeholder 3"/>
          <p:cNvSpPr>
            <a:spLocks noGrp="1"/>
          </p:cNvSpPr>
          <p:nvPr>
            <p:ph type="sldNum" sz="quarter" idx="10"/>
          </p:nvPr>
        </p:nvSpPr>
        <p:spPr/>
        <p:txBody>
          <a:bodyPr/>
          <a:lstStyle/>
          <a:p>
            <a:fld id="{E24E4B1E-A760-7E45-8935-C71D7A37BBCA}" type="slidenum">
              <a:rPr lang="en-US" smtClean="0"/>
              <a:t>16</a:t>
            </a:fld>
            <a:endParaRPr lang="en-US" dirty="0"/>
          </a:p>
        </p:txBody>
      </p:sp>
    </p:spTree>
    <p:extLst>
      <p:ext uri="{BB962C8B-B14F-4D97-AF65-F5344CB8AC3E}">
        <p14:creationId xmlns:p14="http://schemas.microsoft.com/office/powerpoint/2010/main" val="2980955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5B490D-4532-4A4E-A42D-AD697D8ECDC2}" type="slidenum">
              <a:rPr lang="en-US" smtClean="0"/>
              <a:t>17</a:t>
            </a:fld>
            <a:endParaRPr lang="en-US" dirty="0"/>
          </a:p>
        </p:txBody>
      </p:sp>
    </p:spTree>
    <p:extLst>
      <p:ext uri="{BB962C8B-B14F-4D97-AF65-F5344CB8AC3E}">
        <p14:creationId xmlns:p14="http://schemas.microsoft.com/office/powerpoint/2010/main" val="2537217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7522"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a:lstStyle/>
          <a:p>
            <a:pPr eaLnBrk="1" hangingPunct="1"/>
            <a:endParaRPr lang="en-US" dirty="0">
              <a:latin typeface="Calibri" charset="0"/>
              <a:ea typeface="MS PGothic"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9570"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a:lstStyle/>
          <a:p>
            <a:pPr eaLnBrk="1" hangingPunct="1"/>
            <a:endParaRPr lang="en-US" dirty="0">
              <a:latin typeface="Calibri" charset="0"/>
              <a:ea typeface="MS P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5EA4566-BC6D-1542-9BE5-75A121A510EF}" type="slidenum">
              <a:rPr lang="en-US" sz="1200">
                <a:solidFill>
                  <a:srgbClr val="000000"/>
                </a:solidFill>
              </a:rPr>
              <a:pPr/>
              <a:t>3</a:t>
            </a:fld>
            <a:endParaRPr lang="en-US" sz="1200" dirty="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110000"/>
              </a:lnSpc>
            </a:pPr>
            <a:r>
              <a:rPr lang="en-US" sz="2400" dirty="0" smtClean="0">
                <a:latin typeface="Arial" charset="0"/>
                <a:ea typeface="MS PGothic" charset="0"/>
              </a:rPr>
              <a:t>Basis: Autism and Developmental Disabilities Monitoring (ADDM) Network</a:t>
            </a:r>
          </a:p>
          <a:p>
            <a:pPr lvl="1" eaLnBrk="1" hangingPunct="1">
              <a:lnSpc>
                <a:spcPct val="110000"/>
              </a:lnSpc>
            </a:pPr>
            <a:r>
              <a:rPr lang="en-US" sz="2400" dirty="0" smtClean="0">
                <a:latin typeface="Arial" charset="0"/>
                <a:ea typeface="MS PGothic" charset="0"/>
              </a:rPr>
              <a:t>Medical and educational record retrospective review</a:t>
            </a:r>
          </a:p>
          <a:p>
            <a:pPr lvl="1" eaLnBrk="1" hangingPunct="1">
              <a:lnSpc>
                <a:spcPct val="110000"/>
              </a:lnSpc>
            </a:pPr>
            <a:r>
              <a:rPr lang="en-US" sz="2400" dirty="0" smtClean="0">
                <a:latin typeface="Arial" charset="0"/>
                <a:ea typeface="MS PGothic" charset="0"/>
              </a:rPr>
              <a:t>8 year old children</a:t>
            </a:r>
          </a:p>
          <a:p>
            <a:pPr lvl="1" eaLnBrk="1" hangingPunct="1">
              <a:lnSpc>
                <a:spcPct val="110000"/>
              </a:lnSpc>
            </a:pPr>
            <a:r>
              <a:rPr lang="en-US" sz="2400" dirty="0" smtClean="0">
                <a:latin typeface="Arial" charset="0"/>
                <a:ea typeface="MS PGothic" charset="0"/>
              </a:rPr>
              <a:t>11 sites (states)</a:t>
            </a:r>
            <a:endParaRPr lang="en-US" sz="2000" dirty="0" smtClean="0">
              <a:latin typeface="Arial" charset="0"/>
              <a:ea typeface="MS PGothic" charset="0"/>
            </a:endParaRPr>
          </a:p>
          <a:p>
            <a:pPr lvl="2" eaLnBrk="1" hangingPunct="1">
              <a:lnSpc>
                <a:spcPct val="110000"/>
              </a:lnSpc>
            </a:pPr>
            <a:endParaRPr lang="en-US" sz="2000" dirty="0" smtClean="0">
              <a:latin typeface="Arial" charset="0"/>
              <a:ea typeface="MS PGothic" charset="0"/>
            </a:endParaRPr>
          </a:p>
          <a:p>
            <a:pPr lvl="2" eaLnBrk="1" hangingPunct="1">
              <a:lnSpc>
                <a:spcPct val="110000"/>
              </a:lnSpc>
            </a:pPr>
            <a:r>
              <a:rPr lang="en-US" sz="2000" dirty="0" smtClean="0">
                <a:latin typeface="Arial" charset="0"/>
                <a:ea typeface="MS PGothic" charset="0"/>
              </a:rPr>
              <a:t>2008 – 1 in 54- Male/Female ratio: (4.5-4.7):1</a:t>
            </a:r>
          </a:p>
          <a:p>
            <a:pPr lvl="2" eaLnBrk="1" hangingPunct="1">
              <a:lnSpc>
                <a:spcPct val="110000"/>
              </a:lnSpc>
            </a:pPr>
            <a:r>
              <a:rPr lang="en-US" sz="2000" dirty="0" smtClean="0">
                <a:latin typeface="Arial" charset="0"/>
                <a:ea typeface="MS PGothic" charset="0"/>
              </a:rPr>
              <a:t>2010  - 1 in 42 boys</a:t>
            </a:r>
          </a:p>
          <a:p>
            <a:pPr eaLnBrk="1" hangingPunct="1">
              <a:lnSpc>
                <a:spcPct val="110000"/>
              </a:lnSpc>
            </a:pPr>
            <a:r>
              <a:rPr lang="en-US" dirty="0" smtClean="0">
                <a:latin typeface="Arial" charset="0"/>
                <a:ea typeface="MS PGothic" charset="0"/>
                <a:cs typeface="MS PGothic" charset="0"/>
              </a:rPr>
              <a:t>Broadening of diagnostic rules</a:t>
            </a:r>
          </a:p>
          <a:p>
            <a:pPr eaLnBrk="1" hangingPunct="1">
              <a:lnSpc>
                <a:spcPct val="110000"/>
              </a:lnSpc>
            </a:pPr>
            <a:r>
              <a:rPr lang="en-US" dirty="0" smtClean="0">
                <a:latin typeface="Arial" charset="0"/>
                <a:ea typeface="MS PGothic" charset="0"/>
                <a:cs typeface="MS PGothic" charset="0"/>
              </a:rPr>
              <a:t>Changes in Diagnostic Criteria</a:t>
            </a:r>
          </a:p>
          <a:p>
            <a:pPr eaLnBrk="1" hangingPunct="1">
              <a:lnSpc>
                <a:spcPct val="110000"/>
              </a:lnSpc>
            </a:pPr>
            <a:r>
              <a:rPr lang="en-US" dirty="0" smtClean="0">
                <a:latin typeface="Arial" charset="0"/>
                <a:ea typeface="MS PGothic" charset="0"/>
                <a:cs typeface="MS PGothic" charset="0"/>
              </a:rPr>
              <a:t>Better population sampling </a:t>
            </a:r>
          </a:p>
          <a:p>
            <a:pPr eaLnBrk="1" hangingPunct="1">
              <a:lnSpc>
                <a:spcPct val="110000"/>
              </a:lnSpc>
            </a:pPr>
            <a:r>
              <a:rPr lang="en-US" dirty="0" smtClean="0">
                <a:latin typeface="Arial" charset="0"/>
                <a:ea typeface="MS PGothic" charset="0"/>
                <a:cs typeface="MS PGothic" charset="0"/>
              </a:rPr>
              <a:t>Better diagnostic methods (especially among lower IQ and higher IQ children)</a:t>
            </a:r>
          </a:p>
          <a:p>
            <a:pPr eaLnBrk="1" hangingPunct="1">
              <a:lnSpc>
                <a:spcPct val="110000"/>
              </a:lnSpc>
            </a:pPr>
            <a:r>
              <a:rPr lang="en-US" dirty="0" smtClean="0">
                <a:latin typeface="Arial" charset="0"/>
                <a:ea typeface="MS PGothic" charset="0"/>
                <a:cs typeface="MS PGothic" charset="0"/>
              </a:rPr>
              <a:t>Greater Awareness and recognition</a:t>
            </a:r>
          </a:p>
          <a:p>
            <a:pPr eaLnBrk="1" hangingPunct="1">
              <a:lnSpc>
                <a:spcPct val="110000"/>
              </a:lnSpc>
            </a:pPr>
            <a:r>
              <a:rPr lang="en-US" dirty="0" smtClean="0">
                <a:latin typeface="Arial" charset="0"/>
                <a:ea typeface="MS PGothic" charset="0"/>
                <a:cs typeface="MS PGothic" charset="0"/>
              </a:rPr>
              <a:t>? Environmental Exposures</a:t>
            </a:r>
          </a:p>
          <a:p>
            <a:endParaRPr lang="en-US" dirty="0"/>
          </a:p>
        </p:txBody>
      </p:sp>
      <p:sp>
        <p:nvSpPr>
          <p:cNvPr id="4" name="Slide Number Placeholder 3"/>
          <p:cNvSpPr>
            <a:spLocks noGrp="1"/>
          </p:cNvSpPr>
          <p:nvPr>
            <p:ph type="sldNum" sz="quarter" idx="10"/>
          </p:nvPr>
        </p:nvSpPr>
        <p:spPr/>
        <p:txBody>
          <a:bodyPr/>
          <a:lstStyle/>
          <a:p>
            <a:fld id="{E24E4B1E-A760-7E45-8935-C71D7A37BBCA}" type="slidenum">
              <a:rPr lang="en-US" smtClean="0"/>
              <a:t>4</a:t>
            </a:fld>
            <a:endParaRPr lang="en-US" dirty="0"/>
          </a:p>
        </p:txBody>
      </p:sp>
    </p:spTree>
    <p:extLst>
      <p:ext uri="{BB962C8B-B14F-4D97-AF65-F5344CB8AC3E}">
        <p14:creationId xmlns:p14="http://schemas.microsoft.com/office/powerpoint/2010/main" val="552001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D285876-B990-A74E-A24E-BB1294BE0E39}" type="slidenum">
              <a:rPr lang="en-US" sz="1200">
                <a:solidFill>
                  <a:srgbClr val="000000"/>
                </a:solidFill>
              </a:rPr>
              <a:pPr/>
              <a:t>5</a:t>
            </a:fld>
            <a:endParaRPr lang="en-US" sz="1200" dirty="0">
              <a:solidFill>
                <a:srgbClr val="000000"/>
              </a:solidFill>
            </a:endParaRPr>
          </a:p>
        </p:txBody>
      </p:sp>
      <p:sp>
        <p:nvSpPr>
          <p:cNvPr id="19458"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3" indent="-228600">
              <a:lnSpc>
                <a:spcPct val="110000"/>
              </a:lnSpc>
              <a:spcBef>
                <a:spcPts val="600"/>
              </a:spcBef>
              <a:spcAft>
                <a:spcPts val="600"/>
              </a:spcAft>
              <a:buClr>
                <a:schemeClr val="tx1"/>
              </a:buClr>
              <a:defRPr/>
            </a:pPr>
            <a:r>
              <a:rPr lang="en-US" sz="1600" dirty="0" smtClean="0">
                <a:solidFill>
                  <a:srgbClr val="000000"/>
                </a:solidFill>
                <a:cs typeface="Arial" charset="0"/>
              </a:rPr>
              <a:t>Behavioral </a:t>
            </a:r>
            <a:r>
              <a:rPr lang="en-US" sz="1600" dirty="0">
                <a:solidFill>
                  <a:srgbClr val="000000"/>
                </a:solidFill>
                <a:cs typeface="Arial" charset="0"/>
              </a:rPr>
              <a:t>= anxiety, ADHD, mood disorder, speech and language, sensory processing</a:t>
            </a:r>
          </a:p>
          <a:p>
            <a:pPr marL="0" lvl="3" indent="-228600">
              <a:lnSpc>
                <a:spcPct val="110000"/>
              </a:lnSpc>
              <a:spcBef>
                <a:spcPts val="600"/>
              </a:spcBef>
              <a:spcAft>
                <a:spcPts val="600"/>
              </a:spcAft>
              <a:buClr>
                <a:schemeClr val="tx1"/>
              </a:buClr>
              <a:defRPr/>
            </a:pPr>
            <a:r>
              <a:rPr lang="en-US" sz="1600" dirty="0">
                <a:solidFill>
                  <a:srgbClr val="000000"/>
                </a:solidFill>
                <a:cs typeface="Arial" charset="0"/>
              </a:rPr>
              <a:t>Physical = sleep, gastrointestinal (GI), seizures</a:t>
            </a:r>
          </a:p>
          <a:p>
            <a:pPr eaLnBrk="1" hangingPunct="1">
              <a:lnSpc>
                <a:spcPct val="110000"/>
              </a:lnSpc>
              <a:defRPr/>
            </a:pPr>
            <a:r>
              <a:rPr lang="en-US" sz="1600" dirty="0" smtClean="0">
                <a:cs typeface="Arial" charset="0"/>
              </a:rPr>
              <a:t>FiFth </a:t>
            </a:r>
            <a:r>
              <a:rPr lang="en-US" sz="1600" dirty="0">
                <a:cs typeface="Arial" charset="0"/>
              </a:rPr>
              <a:t>Bullet: </a:t>
            </a:r>
          </a:p>
          <a:p>
            <a:pPr eaLnBrk="1" hangingPunct="1">
              <a:lnSpc>
                <a:spcPct val="110000"/>
              </a:lnSpc>
              <a:defRPr/>
            </a:pPr>
            <a:r>
              <a:rPr lang="en-US" sz="1600" dirty="0">
                <a:cs typeface="Arial" charset="0"/>
              </a:rPr>
              <a:t>Emotional toll – “my child is in there somewhere”, strained relationships, increased stress on siblings and other family members</a:t>
            </a:r>
          </a:p>
          <a:p>
            <a:pPr eaLnBrk="1" hangingPunct="1">
              <a:lnSpc>
                <a:spcPct val="110000"/>
              </a:lnSpc>
              <a:defRPr/>
            </a:pPr>
            <a:r>
              <a:rPr lang="en-US" sz="1600" dirty="0">
                <a:cs typeface="Arial" charset="0"/>
              </a:rPr>
              <a:t>Financial Costs - $1.4 million to care for person with autism over their lifetime; $2.3 million if they also have an intellectual disability</a:t>
            </a:r>
          </a:p>
          <a:p>
            <a:pPr marL="457200" lvl="4" indent="-228600">
              <a:lnSpc>
                <a:spcPct val="80000"/>
              </a:lnSpc>
              <a:spcBef>
                <a:spcPts val="600"/>
              </a:spcBef>
              <a:spcAft>
                <a:spcPts val="600"/>
              </a:spcAft>
              <a:buClr>
                <a:schemeClr val="tx1"/>
              </a:buClr>
              <a:buFontTx/>
              <a:buChar char="•"/>
              <a:defRPr/>
            </a:pPr>
            <a:endParaRPr lang="en-US" sz="2400" dirty="0">
              <a:solidFill>
                <a:srgbClr val="000000"/>
              </a:solidFill>
            </a:endParaRPr>
          </a:p>
          <a:p>
            <a:pPr marL="457200" lvl="4" indent="-228600" eaLnBrk="1" hangingPunct="1">
              <a:lnSpc>
                <a:spcPct val="110000"/>
              </a:lnSpc>
              <a:spcBef>
                <a:spcPts val="600"/>
              </a:spcBef>
              <a:spcAft>
                <a:spcPts val="600"/>
              </a:spcAft>
              <a:buClr>
                <a:schemeClr val="tx1"/>
              </a:buClr>
              <a:buFontTx/>
              <a:buChar char="•"/>
              <a:defRPr/>
            </a:pPr>
            <a:endParaRPr lang="en-US" sz="2000" dirty="0">
              <a:solidFill>
                <a:srgbClr val="000000"/>
              </a:solidFill>
              <a:cs typeface="Arial" charset="0"/>
            </a:endParaRPr>
          </a:p>
          <a:p>
            <a:pPr>
              <a:defRPr/>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a:ln/>
        </p:spPr>
      </p:sp>
      <p:sp>
        <p:nvSpPr>
          <p:cNvPr id="7885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885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042629F-151F-9445-B44D-00D276D2BD2F}" type="slidenum">
              <a:rPr lang="en-US" sz="1200">
                <a:solidFill>
                  <a:srgbClr val="000000"/>
                </a:solidFill>
              </a:rPr>
              <a:pPr/>
              <a:t>6</a:t>
            </a:fld>
            <a:endParaRPr lang="en-US" sz="1200" dirty="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a:ln/>
        </p:spPr>
      </p:sp>
      <p:sp>
        <p:nvSpPr>
          <p:cNvPr id="153602"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dirty="0">
                <a:latin typeface="Calibri" charset="0"/>
              </a:rPr>
              <a:t>Many individuals with autism have comorbid health problems.  The CDC Conducted a detailed assessment and found that children with autism had higher rates of medical conditions studied. </a:t>
            </a:r>
          </a:p>
          <a:p>
            <a:pPr>
              <a:defRPr/>
            </a:pPr>
            <a:endParaRPr lang="en-US" dirty="0">
              <a:latin typeface="Calibri" charset="0"/>
            </a:endParaRPr>
          </a:p>
          <a:p>
            <a:pPr>
              <a:defRPr/>
            </a:pPr>
            <a:r>
              <a:rPr lang="en-US" dirty="0">
                <a:latin typeface="Calibri" charset="0"/>
              </a:rPr>
              <a:t>In the Treating Autism Survey, 76% of persons with autism also reported inadequate health care attention for </a:t>
            </a:r>
            <a:r>
              <a:rPr lang="en-US" dirty="0" smtClean="0">
                <a:latin typeface="Calibri" charset="0"/>
              </a:rPr>
              <a:t>concerns</a:t>
            </a:r>
            <a:endParaRPr lang="en-US" dirty="0" smtClean="0">
              <a:latin typeface="Calibri" charset="0"/>
            </a:endParaRPr>
          </a:p>
          <a:p>
            <a:pPr>
              <a:defRPr/>
            </a:pPr>
            <a:endParaRPr lang="en-US" dirty="0" smtClean="0">
              <a:latin typeface="Calibri" charset="0"/>
            </a:endParaRPr>
          </a:p>
          <a:p>
            <a:pPr>
              <a:defRPr/>
            </a:pPr>
            <a:r>
              <a:rPr lang="en-US" dirty="0" smtClean="0">
                <a:latin typeface="Calibri" charset="0"/>
              </a:rPr>
              <a:t>In those who have been found to have a comorbid medical condition, parents were told in the past that it was part of the “autism”  by health care providers multiple times prior to receiving the medical diagnosis </a:t>
            </a:r>
            <a:r>
              <a:rPr lang="en-US" sz="1050" dirty="0" smtClean="0">
                <a:latin typeface="Calibri" charset="0"/>
              </a:rPr>
              <a:t>(Treating Autism Survey, 2009)</a:t>
            </a:r>
          </a:p>
          <a:p>
            <a:pPr>
              <a:defRPr/>
            </a:pPr>
            <a:endParaRPr lang="en-US" sz="1050" dirty="0" smtClean="0">
              <a:latin typeface="Calibri" charset="0"/>
            </a:endParaRPr>
          </a:p>
          <a:p>
            <a:pPr>
              <a:defRPr/>
            </a:pPr>
            <a:endParaRPr lang="en-US" sz="1050" dirty="0" smtClean="0">
              <a:latin typeface="Calibri" charset="0"/>
            </a:endParaRPr>
          </a:p>
          <a:p>
            <a:pPr>
              <a:defRPr/>
            </a:pPr>
            <a:endParaRPr lang="en-US" sz="1050" dirty="0" smtClean="0">
              <a:latin typeface="Calibri" charset="0"/>
            </a:endParaRPr>
          </a:p>
          <a:p>
            <a:pPr>
              <a:defRPr/>
            </a:pPr>
            <a:endParaRPr lang="en-US" dirty="0">
              <a:latin typeface="Calibri" charset="0"/>
            </a:endParaRPr>
          </a:p>
        </p:txBody>
      </p:sp>
      <p:sp>
        <p:nvSpPr>
          <p:cNvPr id="84995"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7030B02-9401-BF49-9BD5-6C23E3A911A0}" type="slidenum">
              <a:rPr lang="en-US" sz="1200">
                <a:solidFill>
                  <a:srgbClr val="000000"/>
                </a:solidFill>
              </a:rPr>
              <a:pPr/>
              <a:t>8</a:t>
            </a:fld>
            <a:endParaRPr lang="en-US" sz="1200" dirty="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a:ln/>
        </p:spPr>
      </p:sp>
      <p:sp>
        <p:nvSpPr>
          <p:cNvPr id="8704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Calibri" charset="0"/>
              </a:rPr>
              <a:t>Mortality rates are anywhere from 3-10 times higher than in the general </a:t>
            </a:r>
            <a:r>
              <a:rPr lang="en-US" dirty="0" smtClean="0">
                <a:latin typeface="Calibri" charset="0"/>
              </a:rPr>
              <a:t>population</a:t>
            </a:r>
            <a:endParaRPr lang="en-US" dirty="0">
              <a:latin typeface="Calibri" charset="0"/>
            </a:endParaRPr>
          </a:p>
        </p:txBody>
      </p:sp>
      <p:sp>
        <p:nvSpPr>
          <p:cNvPr id="8704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EB2765-A2F2-2B4D-BD87-3AC19D5C5EA9}" type="slidenum">
              <a:rPr lang="en-US" sz="1200">
                <a:solidFill>
                  <a:srgbClr val="000000"/>
                </a:solidFill>
              </a:rPr>
              <a:pPr/>
              <a:t>9</a:t>
            </a:fld>
            <a:endParaRPr lang="en-US" sz="1200" dirty="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ChangeArrowheads="1"/>
          </p:cNvSpPr>
          <p:nvPr>
            <p:ph type="sldImg"/>
          </p:nvPr>
        </p:nvSpPr>
        <p:spPr>
          <a:solidFill>
            <a:srgbClr val="FFFFFF"/>
          </a:solidFill>
          <a:ln/>
        </p:spPr>
      </p:sp>
      <p:sp>
        <p:nvSpPr>
          <p:cNvPr id="91138"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bwMode="auto">
          <a:xfrm>
            <a:off x="1106488" y="666750"/>
            <a:ext cx="4645025" cy="3484563"/>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45058" name="Rectangle 3"/>
          <p:cNvSpPr>
            <a:spLocks noGrp="1" noChangeArrowheads="1"/>
          </p:cNvSpPr>
          <p:nvPr>
            <p:ph type="body" idx="1"/>
          </p:nvPr>
        </p:nvSpPr>
        <p:spPr bwMode="auto">
          <a:xfrm>
            <a:off x="903288" y="4225925"/>
            <a:ext cx="4975225" cy="4003675"/>
          </a:xfrm>
          <a:solidFill>
            <a:srgbClr val="FFFFFF"/>
          </a:solidFill>
          <a:ln>
            <a:solidFill>
              <a:srgbClr val="000000"/>
            </a:solidFill>
            <a:miter lim="800000"/>
            <a:headEnd/>
            <a:tailEnd/>
          </a:ln>
        </p:spPr>
        <p:txBody>
          <a:bodyPr wrap="square" lIns="89579" tIns="44789" rIns="89579" bIns="44789" numCol="1" anchor="t" anchorCtr="0" compatLnSpc="1">
            <a:prstTxWarp prst="textNoShape">
              <a:avLst/>
            </a:prstTxWarp>
          </a:bodyPr>
          <a:lstStyle/>
          <a:p>
            <a:r>
              <a:rPr lang="en-US" dirty="0">
                <a:latin typeface="Times New Roman" charset="0"/>
              </a:rPr>
              <a:t>Leyfer et al. modified the Kiddie Schedule for Affective Disorders and Schizophrenia (KSADS) for use in children and adolescents with autism by developing additional screening questions and coding options that reflect the presentation of psychiatric disorders in ASD.  They call this modified instrument the Autism Comorbidity Interview—present and lifetime (ACI-PL).  They piloted this instrument in a combined sample of 109 children and adolescents with autism from two cities (Boston and Salt Lake City).  Subjects ranged in age from 5 to 17 years and met criteria for autism based on the ADI-R and ADOS.  Known medial causes of autism were excluded by history, physical exam, karyotype, and Fragile X gene testing.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62953552"/>
      </p:ext>
    </p:extLst>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8000696"/>
      </p:ext>
    </p:extLst>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99200" y="609600"/>
            <a:ext cx="17272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17600" y="609600"/>
            <a:ext cx="502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7604253"/>
      </p:ext>
    </p:extLst>
  </p:cSld>
  <p:clrMapOvr>
    <a:masterClrMapping/>
  </p:clrMapOvr>
  <p:transition xmlns:p14="http://schemas.microsoft.com/office/powerpoint/2010/mai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182688" y="41513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xfrm>
            <a:off x="6553200" y="6356350"/>
            <a:ext cx="2133600" cy="365125"/>
          </a:xfrm>
          <a:prstGeom prst="rect">
            <a:avLst/>
          </a:prstGeom>
        </p:spPr>
        <p:txBody>
          <a:bodyPr/>
          <a:lstStyle>
            <a:lvl1pPr>
              <a:defRPr/>
            </a:lvl1pPr>
          </a:lstStyle>
          <a:p>
            <a:pPr>
              <a:defRPr/>
            </a:pPr>
            <a:fld id="{04FE1238-344E-374F-86A1-5F9FE90A342E}" type="slidenum">
              <a:rPr lang="en-US"/>
              <a:pPr>
                <a:defRPr/>
              </a:pPr>
              <a:t>‹#›</a:t>
            </a:fld>
            <a:endParaRPr lang="en-US" dirty="0"/>
          </a:p>
        </p:txBody>
      </p:sp>
    </p:spTree>
    <p:extLst>
      <p:ext uri="{BB962C8B-B14F-4D97-AF65-F5344CB8AC3E}">
        <p14:creationId xmlns:p14="http://schemas.microsoft.com/office/powerpoint/2010/main" val="2428340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4751188"/>
      </p:ext>
    </p:extLst>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91568659"/>
      </p:ext>
    </p:extLst>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7600" y="1981200"/>
            <a:ext cx="3378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378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4200851"/>
      </p:ext>
    </p:extLst>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014020"/>
      </p:ext>
    </p:extLst>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85988820"/>
      </p:ext>
    </p:extLst>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9851695"/>
      </p:ext>
    </p:extLst>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15407288"/>
      </p:ext>
    </p:extLst>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72293134"/>
      </p:ext>
    </p:extLst>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17600" y="609600"/>
            <a:ext cx="690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7" tIns="44450" rIns="90487" bIns="4445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117600" y="1981200"/>
            <a:ext cx="6908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7" tIns="44450" rIns="90487"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xmlns:p14="http://schemas.microsoft.com/office/powerpoint/2010/main"/>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chemeClr val="tx2"/>
        </a:buClr>
        <a:buSzPct val="100000"/>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tx2"/>
        </a:buClr>
        <a:buSzPct val="100000"/>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100000"/>
        <a:buChar char="•"/>
        <a:defRPr sz="24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SzPct val="100000"/>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SzPct val="100000"/>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SzPct val="100000"/>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SzPct val="10000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massmemorial.org/umass-memorial-medical-center" TargetMode="External"/><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Microsoft_Excel_97_-_2004_Worksheet1.xls"/><Relationship Id="rId5" Type="http://schemas.openxmlformats.org/officeDocument/2006/relationships/image" Target="../media/image8.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imgres?start=170&amp;hl=en&amp;biw=1024&amp;bih=673&amp;tbm=isch&amp;tbnid=X8G_A2zvWgPXLM:&amp;imgrefurl=http://www.autismcharlotte.com/&amp;docid=xtFfgWmn1qYnUM&amp;imgurl=http://www.autismcharlotte.com/wp-content/uploads/2011/11/700248326528dabfe7fe5ad20f5dc5db.gif&amp;w=378&amp;h=441&amp;ei=GPNzUqafAoy_sQTE8YDwBQ&amp;zoom=1&amp;ved=1t:3588,r:76,s:100,i:232&amp;iact=rc&amp;page=11&amp;tbnh=174&amp;tbnw=149&amp;ndsp=17&amp;tx=57&amp;ty=75" TargetMode="External"/><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hyperlink" Target="http://www.aap.org/publiced/autismtoolkit.cf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28600" y="1650999"/>
            <a:ext cx="8664575" cy="1378857"/>
          </a:xfrm>
          <a:prstGeom prst="rect">
            <a:avLst/>
          </a:prstGeom>
          <a:extLst/>
        </p:spPr>
        <p:txBody>
          <a:bodyP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0" fontAlgn="base" hangingPunct="0">
              <a:spcBef>
                <a:spcPct val="0"/>
              </a:spcBef>
              <a:spcAft>
                <a:spcPct val="0"/>
              </a:spcAft>
              <a:defRPr sz="4400">
                <a:solidFill>
                  <a:schemeClr val="tx2"/>
                </a:solidFill>
                <a:latin typeface="Arial" charset="0"/>
                <a:ea typeface="ＭＳ Ｐゴシック" charset="0"/>
              </a:defRPr>
            </a:lvl6pPr>
            <a:lvl7pPr marL="914400" algn="ctr" rtl="0" eaLnBrk="0" fontAlgn="base" hangingPunct="0">
              <a:spcBef>
                <a:spcPct val="0"/>
              </a:spcBef>
              <a:spcAft>
                <a:spcPct val="0"/>
              </a:spcAft>
              <a:defRPr sz="4400">
                <a:solidFill>
                  <a:schemeClr val="tx2"/>
                </a:solidFill>
                <a:latin typeface="Arial" charset="0"/>
                <a:ea typeface="ＭＳ Ｐゴシック" charset="0"/>
              </a:defRPr>
            </a:lvl7pPr>
            <a:lvl8pPr marL="1371600" algn="ctr" rtl="0" eaLnBrk="0" fontAlgn="base" hangingPunct="0">
              <a:spcBef>
                <a:spcPct val="0"/>
              </a:spcBef>
              <a:spcAft>
                <a:spcPct val="0"/>
              </a:spcAft>
              <a:defRPr sz="4400">
                <a:solidFill>
                  <a:schemeClr val="tx2"/>
                </a:solidFill>
                <a:latin typeface="Arial" charset="0"/>
                <a:ea typeface="ＭＳ Ｐゴシック" charset="0"/>
              </a:defRPr>
            </a:lvl8pPr>
            <a:lvl9pPr marL="1828800" algn="ctr" rtl="0" eaLnBrk="0" fontAlgn="base" hangingPunct="0">
              <a:spcBef>
                <a:spcPct val="0"/>
              </a:spcBef>
              <a:spcAft>
                <a:spcPct val="0"/>
              </a:spcAft>
              <a:defRPr sz="4400">
                <a:solidFill>
                  <a:schemeClr val="tx2"/>
                </a:solidFill>
                <a:latin typeface="Arial" charset="0"/>
                <a:ea typeface="ＭＳ Ｐゴシック" charset="0"/>
              </a:defRPr>
            </a:lvl9pPr>
          </a:lstStyle>
          <a:p>
            <a:pPr defTabSz="914400">
              <a:lnSpc>
                <a:spcPct val="120000"/>
              </a:lnSpc>
              <a:defRPr/>
            </a:pPr>
            <a:r>
              <a:rPr lang="en-US" kern="0" dirty="0" smtClean="0">
                <a:solidFill>
                  <a:srgbClr val="FFFF00"/>
                </a:solidFill>
                <a:latin typeface="Arial"/>
                <a:ea typeface="ＭＳ Ｐゴシック"/>
              </a:rPr>
              <a:t>Incidence of Autism Spectrum Disorders</a:t>
            </a:r>
          </a:p>
        </p:txBody>
      </p:sp>
      <p:sp>
        <p:nvSpPr>
          <p:cNvPr id="3" name="Rectangle 3"/>
          <p:cNvSpPr txBox="1">
            <a:spLocks noChangeArrowheads="1"/>
          </p:cNvSpPr>
          <p:nvPr/>
        </p:nvSpPr>
        <p:spPr>
          <a:xfrm>
            <a:off x="914400" y="3374571"/>
            <a:ext cx="7772400" cy="2775858"/>
          </a:xfrm>
          <a:prstGeom prst="rect">
            <a:avLst/>
          </a:prstGeom>
          <a:extLst/>
        </p:spPr>
        <p:txBody>
          <a:bodyPr/>
          <a:lstStyle>
            <a:lvl1pPr marL="342900" indent="-342900" algn="l" rtl="0" eaLnBrk="0" fontAlgn="base" hangingPunct="0">
              <a:spcBef>
                <a:spcPct val="20000"/>
              </a:spcBef>
              <a:spcAft>
                <a:spcPct val="0"/>
              </a:spcAft>
              <a:buClr>
                <a:schemeClr val="tx2"/>
              </a:buClr>
              <a:buSzPct val="100000"/>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tx2"/>
              </a:buClr>
              <a:buSzPct val="100000"/>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100000"/>
              <a:buChar char="•"/>
              <a:defRPr sz="24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latin typeface="+mn-lt"/>
                <a:ea typeface="+mn-ea"/>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latin typeface="+mn-lt"/>
                <a:ea typeface="+mn-ea"/>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latin typeface="+mn-lt"/>
                <a:ea typeface="+mn-ea"/>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latin typeface="+mn-lt"/>
                <a:ea typeface="+mn-ea"/>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latin typeface="+mn-lt"/>
                <a:ea typeface="+mn-ea"/>
              </a:defRPr>
            </a:lvl9pPr>
          </a:lstStyle>
          <a:p>
            <a:pPr marL="0" indent="0" algn="ctr" defTabSz="765175">
              <a:buClr>
                <a:srgbClr val="DBF5F9"/>
              </a:buClr>
              <a:buFontTx/>
              <a:buNone/>
              <a:defRPr/>
            </a:pPr>
            <a:r>
              <a:rPr lang="en-US" sz="2800" kern="0" dirty="0" smtClean="0">
                <a:solidFill>
                  <a:prstClr val="white"/>
                </a:solidFill>
                <a:latin typeface="Arial"/>
                <a:ea typeface="ＭＳ Ｐゴシック"/>
              </a:rPr>
              <a:t>Jean A. Frazier, MD</a:t>
            </a:r>
          </a:p>
          <a:p>
            <a:pPr marL="0" indent="0" algn="ctr" defTabSz="765175">
              <a:buClr>
                <a:srgbClr val="DBF5F9"/>
              </a:buClr>
              <a:buFontTx/>
              <a:buNone/>
              <a:defRPr/>
            </a:pPr>
            <a:r>
              <a:rPr lang="en-US" sz="2800" kern="0" dirty="0" smtClean="0">
                <a:solidFill>
                  <a:prstClr val="white"/>
                </a:solidFill>
                <a:latin typeface="Arial"/>
                <a:ea typeface="ＭＳ Ｐゴシック"/>
              </a:rPr>
              <a:t>Executive Director, Eunice Kennedy Shriver Center</a:t>
            </a:r>
          </a:p>
          <a:p>
            <a:pPr marL="0" indent="0" algn="ctr" defTabSz="765175">
              <a:buClr>
                <a:srgbClr val="DBF5F9"/>
              </a:buClr>
              <a:buFontTx/>
              <a:buNone/>
              <a:defRPr/>
            </a:pPr>
            <a:r>
              <a:rPr lang="en-US" sz="2400" kern="0" dirty="0" smtClean="0">
                <a:solidFill>
                  <a:prstClr val="white"/>
                </a:solidFill>
                <a:latin typeface="Arial"/>
                <a:ea typeface="ＭＳ Ｐゴシック"/>
              </a:rPr>
              <a:t>Robert M. and Shirley S. Siff Chair in Autism</a:t>
            </a:r>
          </a:p>
          <a:p>
            <a:pPr marL="0" indent="0" algn="ctr" defTabSz="765175">
              <a:buClr>
                <a:srgbClr val="DBF5F9"/>
              </a:buClr>
              <a:buFontTx/>
              <a:buNone/>
              <a:defRPr/>
            </a:pPr>
            <a:r>
              <a:rPr lang="en-US" sz="2400" kern="0" dirty="0" smtClean="0">
                <a:solidFill>
                  <a:prstClr val="white"/>
                </a:solidFill>
                <a:latin typeface="Arial"/>
                <a:ea typeface="ＭＳ Ｐゴシック"/>
              </a:rPr>
              <a:t>Professor of Psychiatry and Pediatrics</a:t>
            </a:r>
          </a:p>
          <a:p>
            <a:pPr marL="0" indent="0" algn="ctr" defTabSz="765175">
              <a:buClr>
                <a:srgbClr val="DBF5F9"/>
              </a:buClr>
              <a:buFontTx/>
              <a:buNone/>
              <a:defRPr/>
            </a:pPr>
            <a:r>
              <a:rPr lang="en-US" sz="2400" kern="0" dirty="0" smtClean="0">
                <a:solidFill>
                  <a:prstClr val="white"/>
                </a:solidFill>
                <a:latin typeface="Arial"/>
                <a:ea typeface="ＭＳ Ｐゴシック"/>
              </a:rPr>
              <a:t>UMass Medical School</a:t>
            </a:r>
          </a:p>
          <a:p>
            <a:pPr marL="0" indent="0" algn="ctr" defTabSz="765175">
              <a:buClr>
                <a:srgbClr val="DBF5F9"/>
              </a:buClr>
              <a:buFontTx/>
              <a:buNone/>
              <a:defRPr/>
            </a:pPr>
            <a:r>
              <a:rPr lang="en-US" sz="2400" kern="0" dirty="0" smtClean="0">
                <a:solidFill>
                  <a:prstClr val="white"/>
                </a:solidFill>
                <a:latin typeface="Arial"/>
                <a:ea typeface="ＭＳ Ｐゴシック"/>
              </a:rPr>
              <a:t>Sept. 22, 2015</a:t>
            </a:r>
          </a:p>
        </p:txBody>
      </p:sp>
      <p:sp>
        <p:nvSpPr>
          <p:cNvPr id="4099" name="Rectangle 4"/>
          <p:cNvSpPr>
            <a:spLocks noChangeArrowheads="1"/>
          </p:cNvSpPr>
          <p:nvPr/>
        </p:nvSpPr>
        <p:spPr bwMode="auto">
          <a:xfrm>
            <a:off x="228600" y="59467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4400" eaLnBrk="0" fontAlgn="base" hangingPunct="0">
              <a:spcBef>
                <a:spcPct val="0"/>
              </a:spcBef>
              <a:spcAft>
                <a:spcPct val="0"/>
              </a:spcAft>
            </a:pPr>
            <a:endParaRPr lang="en-US" sz="2400" dirty="0">
              <a:solidFill>
                <a:prstClr val="white"/>
              </a:solidFill>
              <a:latin typeface="Arial" charset="0"/>
              <a:ea typeface="ＭＳ Ｐゴシック" charset="0"/>
              <a:cs typeface="ＭＳ Ｐゴシック" charset="0"/>
            </a:endParaRPr>
          </a:p>
        </p:txBody>
      </p:sp>
      <p:sp>
        <p:nvSpPr>
          <p:cNvPr id="4100" name="Rectangle 5"/>
          <p:cNvSpPr>
            <a:spLocks noChangeArrowheads="1"/>
          </p:cNvSpPr>
          <p:nvPr/>
        </p:nvSpPr>
        <p:spPr bwMode="auto">
          <a:xfrm>
            <a:off x="457200" y="0"/>
            <a:ext cx="868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400" eaLnBrk="0" fontAlgn="base" hangingPunct="0">
              <a:spcBef>
                <a:spcPct val="0"/>
              </a:spcBef>
              <a:spcAft>
                <a:spcPct val="0"/>
              </a:spcAft>
            </a:pPr>
            <a:r>
              <a:rPr lang="en-US" sz="2400" b="1" dirty="0">
                <a:solidFill>
                  <a:srgbClr val="0A38B8"/>
                </a:solidFill>
                <a:latin typeface="Footlight MT Light" charset="0"/>
                <a:ea typeface="ＭＳ Ｐゴシック" charset="0"/>
                <a:cs typeface="ＭＳ Ｐゴシック" charset="0"/>
              </a:rPr>
              <a:t>l</a:t>
            </a:r>
          </a:p>
        </p:txBody>
      </p:sp>
      <p:pic>
        <p:nvPicPr>
          <p:cNvPr id="4101" name="Picture 6" descr="UMMSFormal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2819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7"/>
          <p:cNvSpPr>
            <a:spLocks noChangeArrowheads="1"/>
          </p:cNvSpPr>
          <p:nvPr/>
        </p:nvSpPr>
        <p:spPr bwMode="auto">
          <a:xfrm>
            <a:off x="7231063" y="320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4400" eaLnBrk="0" fontAlgn="base" hangingPunct="0">
              <a:spcBef>
                <a:spcPct val="0"/>
              </a:spcBef>
              <a:spcAft>
                <a:spcPct val="0"/>
              </a:spcAft>
            </a:pPr>
            <a:endParaRPr lang="en-US" sz="2400" dirty="0">
              <a:solidFill>
                <a:prstClr val="white"/>
              </a:solidFill>
              <a:latin typeface="Arial" charset="0"/>
              <a:ea typeface="ＭＳ Ｐゴシック" charset="0"/>
              <a:cs typeface="ＭＳ Ｐゴシック" charset="0"/>
            </a:endParaRPr>
          </a:p>
        </p:txBody>
      </p:sp>
      <p:sp>
        <p:nvSpPr>
          <p:cNvPr id="4103" name="Rectangle 9"/>
          <p:cNvSpPr>
            <a:spLocks noChangeArrowheads="1"/>
          </p:cNvSpPr>
          <p:nvPr/>
        </p:nvSpPr>
        <p:spPr bwMode="auto">
          <a:xfrm>
            <a:off x="542925" y="428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4400" eaLnBrk="0" fontAlgn="base" hangingPunct="0">
              <a:spcBef>
                <a:spcPct val="0"/>
              </a:spcBef>
              <a:spcAft>
                <a:spcPct val="0"/>
              </a:spcAft>
            </a:pPr>
            <a:endParaRPr lang="en-US" sz="2400" dirty="0">
              <a:solidFill>
                <a:prstClr val="white"/>
              </a:solidFill>
              <a:latin typeface="Arial" charset="0"/>
              <a:ea typeface="ＭＳ Ｐゴシック" charset="0"/>
              <a:cs typeface="ＭＳ Ｐゴシック" charset="0"/>
            </a:endParaRPr>
          </a:p>
        </p:txBody>
      </p:sp>
      <p:pic>
        <p:nvPicPr>
          <p:cNvPr id="4104" name="Picture 11" descr="UMass Memorial Medical Center">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0"/>
            <a:ext cx="3657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Oval 2"/>
          <p:cNvSpPr>
            <a:spLocks noChangeArrowheads="1"/>
          </p:cNvSpPr>
          <p:nvPr/>
        </p:nvSpPr>
        <p:spPr bwMode="auto">
          <a:xfrm>
            <a:off x="990600" y="1752600"/>
            <a:ext cx="2286000" cy="2133600"/>
          </a:xfrm>
          <a:prstGeom prst="ellipse">
            <a:avLst/>
          </a:prstGeom>
          <a:solidFill>
            <a:srgbClr val="993366">
              <a:alpha val="50000"/>
            </a:srgbClr>
          </a:solidFill>
          <a:ln w="254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dirty="0">
              <a:solidFill>
                <a:prstClr val="white"/>
              </a:solidFill>
              <a:latin typeface="Arial" charset="0"/>
              <a:ea typeface="ＭＳ Ｐゴシック" charset="0"/>
              <a:cs typeface="ＭＳ Ｐゴシック" charset="0"/>
            </a:endParaRPr>
          </a:p>
        </p:txBody>
      </p:sp>
      <p:sp>
        <p:nvSpPr>
          <p:cNvPr id="88067" name="Oval 3"/>
          <p:cNvSpPr>
            <a:spLocks noChangeArrowheads="1"/>
          </p:cNvSpPr>
          <p:nvPr/>
        </p:nvSpPr>
        <p:spPr bwMode="auto">
          <a:xfrm>
            <a:off x="1525588" y="3125788"/>
            <a:ext cx="2439987" cy="2211387"/>
          </a:xfrm>
          <a:prstGeom prst="ellipse">
            <a:avLst/>
          </a:prstGeom>
          <a:solidFill>
            <a:srgbClr val="FFCC66">
              <a:alpha val="50000"/>
            </a:srgbClr>
          </a:solidFill>
          <a:ln w="222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dirty="0">
              <a:solidFill>
                <a:prstClr val="white"/>
              </a:solidFill>
              <a:latin typeface="Arial" charset="0"/>
              <a:ea typeface="ＭＳ Ｐゴシック" charset="0"/>
              <a:cs typeface="ＭＳ Ｐゴシック" charset="0"/>
            </a:endParaRPr>
          </a:p>
        </p:txBody>
      </p:sp>
      <p:sp>
        <p:nvSpPr>
          <p:cNvPr id="88068" name="Oval 4"/>
          <p:cNvSpPr>
            <a:spLocks noChangeArrowheads="1"/>
          </p:cNvSpPr>
          <p:nvPr/>
        </p:nvSpPr>
        <p:spPr bwMode="auto">
          <a:xfrm>
            <a:off x="2286000" y="1981200"/>
            <a:ext cx="2209800" cy="1981200"/>
          </a:xfrm>
          <a:prstGeom prst="ellipse">
            <a:avLst/>
          </a:prstGeom>
          <a:solidFill>
            <a:schemeClr val="hlink">
              <a:alpha val="50000"/>
            </a:schemeClr>
          </a:solidFill>
          <a:ln w="254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dirty="0">
              <a:solidFill>
                <a:prstClr val="white"/>
              </a:solidFill>
              <a:latin typeface="Arial" charset="0"/>
              <a:ea typeface="ＭＳ Ｐゴシック" charset="0"/>
              <a:cs typeface="ＭＳ Ｐゴシック" charset="0"/>
            </a:endParaRPr>
          </a:p>
        </p:txBody>
      </p:sp>
      <p:sp>
        <p:nvSpPr>
          <p:cNvPr id="88069" name="Oval 5"/>
          <p:cNvSpPr>
            <a:spLocks noChangeArrowheads="1"/>
          </p:cNvSpPr>
          <p:nvPr/>
        </p:nvSpPr>
        <p:spPr bwMode="auto">
          <a:xfrm>
            <a:off x="2590800" y="609600"/>
            <a:ext cx="914400" cy="3886200"/>
          </a:xfrm>
          <a:prstGeom prst="ellipse">
            <a:avLst/>
          </a:prstGeom>
          <a:solidFill>
            <a:srgbClr val="CCFFCC">
              <a:alpha val="50000"/>
            </a:srgbClr>
          </a:solidFill>
          <a:ln w="25400">
            <a:solidFill>
              <a:srgbClr val="FF66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dirty="0">
              <a:solidFill>
                <a:prstClr val="white"/>
              </a:solidFill>
              <a:latin typeface="Arial" charset="0"/>
              <a:ea typeface="ＭＳ Ｐゴシック" charset="0"/>
              <a:cs typeface="ＭＳ Ｐゴシック" charset="0"/>
            </a:endParaRPr>
          </a:p>
        </p:txBody>
      </p:sp>
      <p:sp>
        <p:nvSpPr>
          <p:cNvPr id="88070" name="Line 6"/>
          <p:cNvSpPr>
            <a:spLocks noChangeShapeType="1"/>
          </p:cNvSpPr>
          <p:nvPr/>
        </p:nvSpPr>
        <p:spPr bwMode="auto">
          <a:xfrm>
            <a:off x="2971800" y="990600"/>
            <a:ext cx="24384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dirty="0">
              <a:solidFill>
                <a:prstClr val="white"/>
              </a:solidFill>
              <a:latin typeface="Arial" charset="0"/>
              <a:ea typeface="ＭＳ Ｐゴシック" charset="0"/>
              <a:cs typeface="ＭＳ Ｐゴシック" charset="0"/>
            </a:endParaRPr>
          </a:p>
        </p:txBody>
      </p:sp>
      <p:sp>
        <p:nvSpPr>
          <p:cNvPr id="88071" name="Line 7"/>
          <p:cNvSpPr>
            <a:spLocks noChangeShapeType="1"/>
          </p:cNvSpPr>
          <p:nvPr/>
        </p:nvSpPr>
        <p:spPr bwMode="auto">
          <a:xfrm>
            <a:off x="3962400" y="2971800"/>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dirty="0">
              <a:solidFill>
                <a:prstClr val="white"/>
              </a:solidFill>
              <a:latin typeface="Arial" charset="0"/>
              <a:ea typeface="ＭＳ Ｐゴシック" charset="0"/>
              <a:cs typeface="ＭＳ Ｐゴシック" charset="0"/>
            </a:endParaRPr>
          </a:p>
        </p:txBody>
      </p:sp>
      <p:sp>
        <p:nvSpPr>
          <p:cNvPr id="88072" name="Line 8"/>
          <p:cNvSpPr>
            <a:spLocks noChangeShapeType="1"/>
          </p:cNvSpPr>
          <p:nvPr/>
        </p:nvSpPr>
        <p:spPr bwMode="auto">
          <a:xfrm>
            <a:off x="3581400" y="3657600"/>
            <a:ext cx="2133600" cy="1066800"/>
          </a:xfrm>
          <a:prstGeom prst="line">
            <a:avLst/>
          </a:prstGeom>
          <a:noFill/>
          <a:ln w="19050">
            <a:solidFill>
              <a:schemeClr val="tx1"/>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dirty="0">
              <a:solidFill>
                <a:prstClr val="white"/>
              </a:solidFill>
              <a:latin typeface="Arial" charset="0"/>
              <a:ea typeface="ＭＳ Ｐゴシック" charset="0"/>
              <a:cs typeface="ＭＳ Ｐゴシック" charset="0"/>
            </a:endParaRPr>
          </a:p>
        </p:txBody>
      </p:sp>
      <p:sp>
        <p:nvSpPr>
          <p:cNvPr id="88073" name="Line 9"/>
          <p:cNvSpPr>
            <a:spLocks noChangeShapeType="1"/>
          </p:cNvSpPr>
          <p:nvPr/>
        </p:nvSpPr>
        <p:spPr bwMode="auto">
          <a:xfrm>
            <a:off x="2743200" y="4953000"/>
            <a:ext cx="914400" cy="712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dirty="0">
              <a:solidFill>
                <a:prstClr val="white"/>
              </a:solidFill>
              <a:latin typeface="Arial" charset="0"/>
              <a:ea typeface="ＭＳ Ｐゴシック" charset="0"/>
              <a:cs typeface="ＭＳ Ｐゴシック" charset="0"/>
            </a:endParaRPr>
          </a:p>
        </p:txBody>
      </p:sp>
      <p:sp>
        <p:nvSpPr>
          <p:cNvPr id="88074" name="Line 10"/>
          <p:cNvSpPr>
            <a:spLocks noChangeShapeType="1"/>
          </p:cNvSpPr>
          <p:nvPr/>
        </p:nvSpPr>
        <p:spPr bwMode="auto">
          <a:xfrm flipH="1" flipV="1">
            <a:off x="1066800" y="1828800"/>
            <a:ext cx="6858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dirty="0">
              <a:solidFill>
                <a:prstClr val="white"/>
              </a:solidFill>
              <a:latin typeface="Arial" charset="0"/>
              <a:ea typeface="ＭＳ Ｐゴシック" charset="0"/>
              <a:cs typeface="ＭＳ Ｐゴシック" charset="0"/>
            </a:endParaRPr>
          </a:p>
        </p:txBody>
      </p:sp>
      <p:sp>
        <p:nvSpPr>
          <p:cNvPr id="88075" name="Text Box 11"/>
          <p:cNvSpPr txBox="1">
            <a:spLocks noChangeArrowheads="1"/>
          </p:cNvSpPr>
          <p:nvPr/>
        </p:nvSpPr>
        <p:spPr bwMode="auto">
          <a:xfrm>
            <a:off x="4800600" y="876300"/>
            <a:ext cx="4225925" cy="9239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defTabSz="914400" eaLnBrk="0" fontAlgn="base" hangingPunct="0">
              <a:spcBef>
                <a:spcPct val="0"/>
              </a:spcBef>
              <a:spcAft>
                <a:spcPct val="0"/>
              </a:spcAft>
              <a:defRPr/>
            </a:pPr>
            <a:r>
              <a:rPr lang="en-US" b="1" dirty="0">
                <a:solidFill>
                  <a:srgbClr val="161616"/>
                </a:solidFill>
                <a:latin typeface="Arial"/>
                <a:ea typeface="ＭＳ Ｐゴシック" charset="0"/>
                <a:cs typeface="Arial"/>
              </a:rPr>
              <a:t>Attention Deficit Hyperactivity</a:t>
            </a:r>
          </a:p>
          <a:p>
            <a:pPr defTabSz="914400" eaLnBrk="0" fontAlgn="base" hangingPunct="0">
              <a:spcBef>
                <a:spcPct val="0"/>
              </a:spcBef>
              <a:spcAft>
                <a:spcPct val="0"/>
              </a:spcAft>
              <a:defRPr/>
            </a:pPr>
            <a:r>
              <a:rPr lang="en-US" dirty="0">
                <a:solidFill>
                  <a:srgbClr val="161616"/>
                </a:solidFill>
                <a:latin typeface="Arial"/>
                <a:ea typeface="ＭＳ Ｐゴシック" charset="0"/>
                <a:cs typeface="Arial"/>
              </a:rPr>
              <a:t>(Executive Dysfunction, Hyperactivity, Impulsivity, Inattention)</a:t>
            </a:r>
          </a:p>
        </p:txBody>
      </p:sp>
      <p:sp>
        <p:nvSpPr>
          <p:cNvPr id="88076" name="Text Box 12"/>
          <p:cNvSpPr txBox="1">
            <a:spLocks noChangeArrowheads="1"/>
          </p:cNvSpPr>
          <p:nvPr/>
        </p:nvSpPr>
        <p:spPr bwMode="auto">
          <a:xfrm>
            <a:off x="5718175" y="2932113"/>
            <a:ext cx="3225800" cy="147796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defTabSz="914400" eaLnBrk="0" fontAlgn="base" hangingPunct="0">
              <a:spcBef>
                <a:spcPct val="0"/>
              </a:spcBef>
              <a:spcAft>
                <a:spcPct val="0"/>
              </a:spcAft>
              <a:defRPr/>
            </a:pPr>
            <a:r>
              <a:rPr lang="en-US" b="1" dirty="0">
                <a:solidFill>
                  <a:srgbClr val="161616"/>
                </a:solidFill>
                <a:latin typeface="Arial"/>
                <a:ea typeface="ＭＳ Ｐゴシック" charset="0"/>
                <a:cs typeface="Arial"/>
              </a:rPr>
              <a:t>Anxiety Disorders</a:t>
            </a:r>
            <a:endParaRPr lang="en-US" dirty="0">
              <a:solidFill>
                <a:srgbClr val="161616"/>
              </a:solidFill>
              <a:latin typeface="Arial"/>
              <a:ea typeface="ＭＳ Ｐゴシック" charset="0"/>
              <a:cs typeface="Arial"/>
            </a:endParaRPr>
          </a:p>
          <a:p>
            <a:pPr defTabSz="914400" eaLnBrk="0" fontAlgn="base" hangingPunct="0">
              <a:spcBef>
                <a:spcPct val="0"/>
              </a:spcBef>
              <a:spcAft>
                <a:spcPct val="0"/>
              </a:spcAft>
              <a:defRPr/>
            </a:pPr>
            <a:r>
              <a:rPr lang="en-US" dirty="0">
                <a:solidFill>
                  <a:srgbClr val="161616"/>
                </a:solidFill>
                <a:latin typeface="Arial"/>
                <a:ea typeface="ＭＳ Ｐゴシック" charset="0"/>
                <a:cs typeface="Arial"/>
              </a:rPr>
              <a:t>(Social Interaction/“Empathy”:</a:t>
            </a:r>
          </a:p>
          <a:p>
            <a:pPr defTabSz="914400" eaLnBrk="0" fontAlgn="base" hangingPunct="0">
              <a:spcBef>
                <a:spcPct val="0"/>
              </a:spcBef>
              <a:spcAft>
                <a:spcPct val="0"/>
              </a:spcAft>
              <a:defRPr/>
            </a:pPr>
            <a:r>
              <a:rPr lang="en-US" dirty="0">
                <a:solidFill>
                  <a:srgbClr val="161616"/>
                </a:solidFill>
                <a:latin typeface="Arial"/>
                <a:ea typeface="ＭＳ Ｐゴシック" charset="0"/>
                <a:cs typeface="Arial"/>
              </a:rPr>
              <a:t>?Shyness/Social Phobia,</a:t>
            </a:r>
          </a:p>
          <a:p>
            <a:pPr defTabSz="914400" eaLnBrk="0" fontAlgn="base" hangingPunct="0">
              <a:spcBef>
                <a:spcPct val="0"/>
              </a:spcBef>
              <a:spcAft>
                <a:spcPct val="0"/>
              </a:spcAft>
              <a:defRPr/>
            </a:pPr>
            <a:r>
              <a:rPr lang="en-US" dirty="0">
                <a:solidFill>
                  <a:srgbClr val="161616"/>
                </a:solidFill>
                <a:latin typeface="Arial"/>
                <a:ea typeface="ＭＳ Ｐゴシック" charset="0"/>
                <a:cs typeface="Arial"/>
              </a:rPr>
              <a:t>Disinterest/Schizoid,</a:t>
            </a:r>
          </a:p>
          <a:p>
            <a:pPr defTabSz="914400" eaLnBrk="0" fontAlgn="base" hangingPunct="0">
              <a:spcBef>
                <a:spcPct val="0"/>
              </a:spcBef>
              <a:spcAft>
                <a:spcPct val="0"/>
              </a:spcAft>
              <a:defRPr/>
            </a:pPr>
            <a:r>
              <a:rPr lang="ja-JP" altLang="en-US" dirty="0">
                <a:solidFill>
                  <a:srgbClr val="161616"/>
                </a:solidFill>
                <a:latin typeface="Arial"/>
                <a:ea typeface="ＭＳ Ｐゴシック" charset="0"/>
                <a:cs typeface="Arial"/>
              </a:rPr>
              <a:t>“</a:t>
            </a:r>
            <a:r>
              <a:rPr lang="en-US" altLang="ja-JP" dirty="0">
                <a:solidFill>
                  <a:srgbClr val="161616"/>
                </a:solidFill>
                <a:latin typeface="Arial"/>
                <a:ea typeface="ＭＳ Ｐゴシック" charset="0"/>
                <a:cs typeface="Arial"/>
              </a:rPr>
              <a:t>H</a:t>
            </a:r>
            <a:r>
              <a:rPr lang="en-US" dirty="0">
                <a:solidFill>
                  <a:srgbClr val="161616"/>
                </a:solidFill>
                <a:latin typeface="Arial"/>
                <a:ea typeface="ＭＳ Ｐゴシック" charset="0"/>
                <a:cs typeface="Arial"/>
              </a:rPr>
              <a:t>ostile Intent</a:t>
            </a:r>
            <a:r>
              <a:rPr lang="ja-JP" altLang="en-US" dirty="0">
                <a:solidFill>
                  <a:srgbClr val="161616"/>
                </a:solidFill>
                <a:latin typeface="Arial"/>
                <a:ea typeface="ＭＳ Ｐゴシック" charset="0"/>
                <a:cs typeface="Arial"/>
              </a:rPr>
              <a:t>”</a:t>
            </a:r>
            <a:r>
              <a:rPr lang="en-US" dirty="0">
                <a:solidFill>
                  <a:srgbClr val="161616"/>
                </a:solidFill>
                <a:latin typeface="Arial"/>
                <a:ea typeface="ＭＳ Ｐゴシック" charset="0"/>
                <a:cs typeface="Arial"/>
              </a:rPr>
              <a:t>/Schizotypal)</a:t>
            </a:r>
          </a:p>
        </p:txBody>
      </p:sp>
      <p:sp>
        <p:nvSpPr>
          <p:cNvPr id="88077" name="Text Box 13"/>
          <p:cNvSpPr txBox="1">
            <a:spLocks noChangeArrowheads="1"/>
          </p:cNvSpPr>
          <p:nvPr/>
        </p:nvSpPr>
        <p:spPr bwMode="auto">
          <a:xfrm>
            <a:off x="5675313" y="4552950"/>
            <a:ext cx="26035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defTabSz="914400" eaLnBrk="0" fontAlgn="base" hangingPunct="0">
              <a:spcBef>
                <a:spcPct val="0"/>
              </a:spcBef>
              <a:spcAft>
                <a:spcPct val="0"/>
              </a:spcAft>
              <a:defRPr/>
            </a:pPr>
            <a:r>
              <a:rPr lang="en-US" sz="2400" b="1" dirty="0">
                <a:solidFill>
                  <a:prstClr val="white"/>
                </a:solidFill>
                <a:latin typeface="Arial"/>
                <a:ea typeface="ＭＳ Ｐゴシック" charset="0"/>
                <a:cs typeface="Arial"/>
              </a:rPr>
              <a:t>Asperger’s</a:t>
            </a:r>
          </a:p>
        </p:txBody>
      </p:sp>
      <p:sp>
        <p:nvSpPr>
          <p:cNvPr id="88078" name="Text Box 14"/>
          <p:cNvSpPr txBox="1">
            <a:spLocks noChangeArrowheads="1"/>
          </p:cNvSpPr>
          <p:nvPr/>
        </p:nvSpPr>
        <p:spPr bwMode="auto">
          <a:xfrm>
            <a:off x="3627438" y="5065713"/>
            <a:ext cx="3725862" cy="147796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defTabSz="914400" eaLnBrk="0" fontAlgn="base" hangingPunct="0">
              <a:spcBef>
                <a:spcPct val="0"/>
              </a:spcBef>
              <a:spcAft>
                <a:spcPct val="0"/>
              </a:spcAft>
              <a:defRPr/>
            </a:pPr>
            <a:r>
              <a:rPr lang="en-US" b="1" dirty="0">
                <a:solidFill>
                  <a:srgbClr val="161616"/>
                </a:solidFill>
                <a:latin typeface="Arial"/>
                <a:ea typeface="ＭＳ Ｐゴシック" charset="0"/>
                <a:cs typeface="Arial"/>
              </a:rPr>
              <a:t>Obsessive Compulsive Disorder</a:t>
            </a:r>
          </a:p>
          <a:p>
            <a:pPr defTabSz="914400" eaLnBrk="0" fontAlgn="base" hangingPunct="0">
              <a:spcBef>
                <a:spcPct val="0"/>
              </a:spcBef>
              <a:spcAft>
                <a:spcPct val="0"/>
              </a:spcAft>
              <a:defRPr/>
            </a:pPr>
            <a:r>
              <a:rPr lang="en-US" dirty="0">
                <a:solidFill>
                  <a:srgbClr val="161616"/>
                </a:solidFill>
                <a:latin typeface="Arial"/>
                <a:ea typeface="ＭＳ Ｐゴシック" charset="0"/>
                <a:cs typeface="Arial"/>
              </a:rPr>
              <a:t>(Restricted interests</a:t>
            </a:r>
          </a:p>
          <a:p>
            <a:pPr defTabSz="914400" eaLnBrk="0" fontAlgn="base" hangingPunct="0">
              <a:spcBef>
                <a:spcPct val="0"/>
              </a:spcBef>
              <a:spcAft>
                <a:spcPct val="0"/>
              </a:spcAft>
              <a:defRPr/>
            </a:pPr>
            <a:r>
              <a:rPr lang="en-US" dirty="0">
                <a:solidFill>
                  <a:srgbClr val="161616"/>
                </a:solidFill>
                <a:latin typeface="Arial"/>
                <a:ea typeface="ＭＳ Ｐゴシック" charset="0"/>
                <a:cs typeface="Arial"/>
              </a:rPr>
              <a:t>Rigid behavior</a:t>
            </a:r>
          </a:p>
          <a:p>
            <a:pPr defTabSz="914400" eaLnBrk="0" fontAlgn="base" hangingPunct="0">
              <a:spcBef>
                <a:spcPct val="0"/>
              </a:spcBef>
              <a:spcAft>
                <a:spcPct val="0"/>
              </a:spcAft>
              <a:defRPr/>
            </a:pPr>
            <a:r>
              <a:rPr lang="en-US" dirty="0">
                <a:solidFill>
                  <a:srgbClr val="161616"/>
                </a:solidFill>
                <a:latin typeface="Arial"/>
                <a:ea typeface="ＭＳ Ｐゴシック" charset="0"/>
                <a:cs typeface="Arial"/>
              </a:rPr>
              <a:t>Stereotypic behavior</a:t>
            </a:r>
          </a:p>
          <a:p>
            <a:pPr defTabSz="914400" eaLnBrk="0" fontAlgn="base" hangingPunct="0">
              <a:spcBef>
                <a:spcPct val="0"/>
              </a:spcBef>
              <a:spcAft>
                <a:spcPct val="0"/>
              </a:spcAft>
              <a:defRPr/>
            </a:pPr>
            <a:r>
              <a:rPr lang="en-US" dirty="0">
                <a:solidFill>
                  <a:srgbClr val="161616"/>
                </a:solidFill>
                <a:latin typeface="Arial"/>
                <a:ea typeface="ＭＳ Ｐゴシック" charset="0"/>
                <a:cs typeface="Arial"/>
              </a:rPr>
              <a:t>Compulsions)</a:t>
            </a:r>
          </a:p>
        </p:txBody>
      </p:sp>
      <p:sp>
        <p:nvSpPr>
          <p:cNvPr id="88079" name="Text Box 15"/>
          <p:cNvSpPr txBox="1">
            <a:spLocks noChangeArrowheads="1"/>
          </p:cNvSpPr>
          <p:nvPr/>
        </p:nvSpPr>
        <p:spPr bwMode="auto">
          <a:xfrm>
            <a:off x="136525" y="568325"/>
            <a:ext cx="2530475" cy="18462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defTabSz="914400" eaLnBrk="0" fontAlgn="base" hangingPunct="0">
              <a:spcBef>
                <a:spcPct val="0"/>
              </a:spcBef>
              <a:spcAft>
                <a:spcPct val="0"/>
              </a:spcAft>
              <a:defRPr/>
            </a:pPr>
            <a:r>
              <a:rPr lang="en-US" b="1" dirty="0">
                <a:solidFill>
                  <a:srgbClr val="161616"/>
                </a:solidFill>
                <a:latin typeface="Arial"/>
                <a:ea typeface="ＭＳ Ｐゴシック" charset="0"/>
                <a:cs typeface="Arial"/>
              </a:rPr>
              <a:t>Communication Disorders</a:t>
            </a:r>
          </a:p>
          <a:p>
            <a:pPr defTabSz="914400" eaLnBrk="0" fontAlgn="base" hangingPunct="0">
              <a:spcBef>
                <a:spcPct val="0"/>
              </a:spcBef>
              <a:spcAft>
                <a:spcPct val="0"/>
              </a:spcAft>
              <a:defRPr/>
            </a:pPr>
            <a:r>
              <a:rPr lang="en-US" dirty="0">
                <a:solidFill>
                  <a:srgbClr val="161616"/>
                </a:solidFill>
                <a:latin typeface="Arial"/>
                <a:ea typeface="ＭＳ Ｐゴシック" charset="0"/>
                <a:cs typeface="Arial"/>
              </a:rPr>
              <a:t>(Thought Disorder, </a:t>
            </a:r>
          </a:p>
          <a:p>
            <a:pPr defTabSz="914400" eaLnBrk="0" fontAlgn="base" hangingPunct="0">
              <a:spcBef>
                <a:spcPct val="0"/>
              </a:spcBef>
              <a:spcAft>
                <a:spcPct val="0"/>
              </a:spcAft>
              <a:defRPr/>
            </a:pPr>
            <a:r>
              <a:rPr lang="en-US" dirty="0">
                <a:solidFill>
                  <a:srgbClr val="161616"/>
                </a:solidFill>
                <a:latin typeface="Arial"/>
                <a:ea typeface="ＭＳ Ｐゴシック" charset="0"/>
                <a:cs typeface="Arial"/>
              </a:rPr>
              <a:t>Disordered Pragmatics)</a:t>
            </a:r>
          </a:p>
          <a:p>
            <a:pPr defTabSz="914400" eaLnBrk="0" fontAlgn="base" hangingPunct="0">
              <a:spcBef>
                <a:spcPct val="0"/>
              </a:spcBef>
              <a:spcAft>
                <a:spcPct val="0"/>
              </a:spcAft>
              <a:defRPr/>
            </a:pPr>
            <a:endParaRPr lang="en-US" sz="2400" dirty="0">
              <a:solidFill>
                <a:srgbClr val="161616"/>
              </a:solidFill>
              <a:latin typeface="Times New Roman" charset="0"/>
              <a:ea typeface="ＭＳ Ｐゴシック" charset="0"/>
              <a:cs typeface="ＭＳ Ｐゴシック" charset="0"/>
            </a:endParaRPr>
          </a:p>
        </p:txBody>
      </p:sp>
      <p:sp>
        <p:nvSpPr>
          <p:cNvPr id="88080" name="Text Box 16"/>
          <p:cNvSpPr txBox="1">
            <a:spLocks noChangeArrowheads="1"/>
          </p:cNvSpPr>
          <p:nvPr/>
        </p:nvSpPr>
        <p:spPr bwMode="auto">
          <a:xfrm>
            <a:off x="228600" y="5340350"/>
            <a:ext cx="1227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defTabSz="914400" eaLnBrk="0" fontAlgn="base" hangingPunct="0">
              <a:spcBef>
                <a:spcPct val="0"/>
              </a:spcBef>
              <a:spcAft>
                <a:spcPct val="0"/>
              </a:spcAft>
              <a:defRPr/>
            </a:pPr>
            <a:r>
              <a:rPr lang="en-US" sz="2400" b="1" dirty="0">
                <a:solidFill>
                  <a:prstClr val="white"/>
                </a:solidFill>
                <a:latin typeface="Arial"/>
                <a:ea typeface="ＭＳ Ｐゴシック" charset="0"/>
                <a:cs typeface="Arial"/>
              </a:rPr>
              <a:t>Autism</a:t>
            </a:r>
            <a:endParaRPr lang="en-US" sz="2400" dirty="0">
              <a:solidFill>
                <a:prstClr val="white"/>
              </a:solidFill>
              <a:latin typeface="Arial"/>
              <a:ea typeface="ＭＳ Ｐゴシック" charset="0"/>
              <a:cs typeface="Arial"/>
            </a:endParaRPr>
          </a:p>
        </p:txBody>
      </p:sp>
      <p:sp>
        <p:nvSpPr>
          <p:cNvPr id="88081" name="Oval 17"/>
          <p:cNvSpPr>
            <a:spLocks noChangeArrowheads="1"/>
          </p:cNvSpPr>
          <p:nvPr/>
        </p:nvSpPr>
        <p:spPr bwMode="auto">
          <a:xfrm>
            <a:off x="2057400" y="2362200"/>
            <a:ext cx="1600200" cy="1143000"/>
          </a:xfrm>
          <a:prstGeom prst="ellipse">
            <a:avLst/>
          </a:prstGeom>
          <a:solidFill>
            <a:srgbClr val="FFCCFF">
              <a:alpha val="50000"/>
            </a:srgbClr>
          </a:solidFill>
          <a:ln w="222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dirty="0">
              <a:solidFill>
                <a:prstClr val="white"/>
              </a:solidFill>
              <a:latin typeface="Arial" charset="0"/>
              <a:ea typeface="ＭＳ Ｐゴシック" charset="0"/>
              <a:cs typeface="ＭＳ Ｐゴシック" charset="0"/>
            </a:endParaRPr>
          </a:p>
        </p:txBody>
      </p:sp>
      <p:sp>
        <p:nvSpPr>
          <p:cNvPr id="88082" name="Line 18"/>
          <p:cNvSpPr>
            <a:spLocks noChangeShapeType="1"/>
          </p:cNvSpPr>
          <p:nvPr/>
        </p:nvSpPr>
        <p:spPr bwMode="auto">
          <a:xfrm flipV="1">
            <a:off x="3352800" y="2362200"/>
            <a:ext cx="1905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dirty="0">
              <a:solidFill>
                <a:prstClr val="white"/>
              </a:solidFill>
              <a:latin typeface="Arial" charset="0"/>
              <a:ea typeface="ＭＳ Ｐゴシック" charset="0"/>
              <a:cs typeface="ＭＳ Ｐゴシック" charset="0"/>
            </a:endParaRPr>
          </a:p>
        </p:txBody>
      </p:sp>
      <p:sp>
        <p:nvSpPr>
          <p:cNvPr id="88083" name="Text Box 19"/>
          <p:cNvSpPr txBox="1">
            <a:spLocks noChangeArrowheads="1"/>
          </p:cNvSpPr>
          <p:nvPr/>
        </p:nvSpPr>
        <p:spPr bwMode="auto">
          <a:xfrm>
            <a:off x="5214938" y="1963738"/>
            <a:ext cx="3063875" cy="9239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defTabSz="914400" eaLnBrk="0" fontAlgn="base" hangingPunct="0">
              <a:spcBef>
                <a:spcPct val="0"/>
              </a:spcBef>
              <a:spcAft>
                <a:spcPct val="0"/>
              </a:spcAft>
              <a:defRPr/>
            </a:pPr>
            <a:r>
              <a:rPr lang="en-US" b="1" dirty="0">
                <a:solidFill>
                  <a:srgbClr val="161616"/>
                </a:solidFill>
                <a:latin typeface="Arial"/>
                <a:ea typeface="ＭＳ Ｐゴシック" charset="0"/>
                <a:cs typeface="Arial"/>
              </a:rPr>
              <a:t>Mood Disorders</a:t>
            </a:r>
          </a:p>
          <a:p>
            <a:pPr defTabSz="914400" eaLnBrk="0" fontAlgn="base" hangingPunct="0">
              <a:spcBef>
                <a:spcPct val="0"/>
              </a:spcBef>
              <a:spcAft>
                <a:spcPct val="0"/>
              </a:spcAft>
              <a:defRPr/>
            </a:pPr>
            <a:r>
              <a:rPr lang="en-US" dirty="0">
                <a:solidFill>
                  <a:srgbClr val="161616"/>
                </a:solidFill>
                <a:latin typeface="Arial"/>
                <a:ea typeface="ＭＳ Ｐゴシック" charset="0"/>
                <a:cs typeface="Arial"/>
              </a:rPr>
              <a:t>(Mood </a:t>
            </a:r>
            <a:r>
              <a:rPr lang="en-US" dirty="0" smtClean="0">
                <a:solidFill>
                  <a:srgbClr val="161616"/>
                </a:solidFill>
                <a:latin typeface="Arial"/>
                <a:ea typeface="ＭＳ Ｐゴシック" charset="0"/>
                <a:cs typeface="Arial"/>
              </a:rPr>
              <a:t>Dysregulation, </a:t>
            </a:r>
            <a:r>
              <a:rPr lang="en-US" dirty="0">
                <a:solidFill>
                  <a:srgbClr val="161616"/>
                </a:solidFill>
                <a:latin typeface="Arial"/>
                <a:ea typeface="ＭＳ Ｐゴシック" charset="0"/>
                <a:cs typeface="Arial"/>
              </a:rPr>
              <a:t>Anxiety, Depression, Mania)</a:t>
            </a:r>
          </a:p>
        </p:txBody>
      </p:sp>
      <p:sp>
        <p:nvSpPr>
          <p:cNvPr id="88084" name="Line 20"/>
          <p:cNvSpPr>
            <a:spLocks noChangeShapeType="1"/>
          </p:cNvSpPr>
          <p:nvPr/>
        </p:nvSpPr>
        <p:spPr bwMode="auto">
          <a:xfrm flipV="1">
            <a:off x="609600" y="3276600"/>
            <a:ext cx="2209800" cy="2133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dirty="0">
              <a:solidFill>
                <a:prstClr val="white"/>
              </a:solidFill>
              <a:latin typeface="Arial" charset="0"/>
              <a:ea typeface="ＭＳ Ｐゴシック" charset="0"/>
              <a:cs typeface="ＭＳ Ｐゴシック" charset="0"/>
            </a:endParaRPr>
          </a:p>
        </p:txBody>
      </p:sp>
      <p:sp>
        <p:nvSpPr>
          <p:cNvPr id="22" name="Title 7"/>
          <p:cNvSpPr txBox="1">
            <a:spLocks/>
          </p:cNvSpPr>
          <p:nvPr/>
        </p:nvSpPr>
        <p:spPr>
          <a:xfrm>
            <a:off x="457200" y="49213"/>
            <a:ext cx="8229600" cy="468312"/>
          </a:xfrm>
          <a:prstGeom prst="rect">
            <a:avLst/>
          </a:prstGeom>
        </p:spPr>
        <p:txBody>
          <a:bodyPr/>
          <a:lstStyle/>
          <a:p>
            <a:pPr algn="ctr" defTabSz="914400" eaLnBrk="0" fontAlgn="base" hangingPunct="0">
              <a:lnSpc>
                <a:spcPct val="94000"/>
              </a:lnSpc>
              <a:spcBef>
                <a:spcPct val="0"/>
              </a:spcBef>
              <a:spcAft>
                <a:spcPct val="0"/>
              </a:spcAft>
              <a:defRPr/>
            </a:pPr>
            <a:r>
              <a:rPr lang="en-US" sz="2400" b="1" kern="0" dirty="0">
                <a:solidFill>
                  <a:srgbClr val="BEDDFA"/>
                </a:solidFill>
                <a:latin typeface="Arial"/>
                <a:ea typeface="ＭＳ Ｐゴシック" charset="0"/>
                <a:cs typeface="Arial"/>
              </a:rPr>
              <a:t>Psychiatric Comorbidities</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16429" y="0"/>
            <a:ext cx="7837714" cy="1752600"/>
          </a:xfrm>
        </p:spPr>
        <p:txBody>
          <a:bodyPr/>
          <a:lstStyle/>
          <a:p>
            <a:r>
              <a:rPr lang="en-US" sz="3600" dirty="0" smtClean="0"/>
              <a:t>What Challenges Does the Community ASD Population Have?</a:t>
            </a:r>
            <a:br>
              <a:rPr lang="en-US" sz="3600" dirty="0" smtClean="0"/>
            </a:br>
            <a:r>
              <a:rPr lang="en-US" sz="2400" dirty="0" smtClean="0"/>
              <a:t>(Lecavalier, 2006)</a:t>
            </a:r>
            <a:endParaRPr lang="en-US" sz="2400" dirty="0"/>
          </a:p>
        </p:txBody>
      </p:sp>
      <p:sp>
        <p:nvSpPr>
          <p:cNvPr id="4" name="Content Placeholder 3"/>
          <p:cNvSpPr>
            <a:spLocks noGrp="1"/>
          </p:cNvSpPr>
          <p:nvPr>
            <p:ph idx="1"/>
          </p:nvPr>
        </p:nvSpPr>
        <p:spPr/>
        <p:txBody>
          <a:bodyPr/>
          <a:lstStyle/>
          <a:p>
            <a:r>
              <a:rPr lang="en-US" sz="2400" dirty="0" smtClean="0"/>
              <a:t>Easily Frustrated (60%)</a:t>
            </a:r>
          </a:p>
          <a:p>
            <a:r>
              <a:rPr lang="en-US" sz="2400" dirty="0" smtClean="0"/>
              <a:t>Inattention (50%)</a:t>
            </a:r>
          </a:p>
          <a:p>
            <a:r>
              <a:rPr lang="en-US" sz="2400" dirty="0" smtClean="0"/>
              <a:t>Hyperactivity (40%)</a:t>
            </a:r>
          </a:p>
          <a:p>
            <a:r>
              <a:rPr lang="en-US" sz="2400" dirty="0" smtClean="0"/>
              <a:t>Temper tantrums (30%)</a:t>
            </a:r>
          </a:p>
          <a:p>
            <a:r>
              <a:rPr lang="en-US" sz="2400" dirty="0" smtClean="0"/>
              <a:t>Irritability (20%)</a:t>
            </a:r>
          </a:p>
          <a:p>
            <a:r>
              <a:rPr lang="en-US" sz="2400" dirty="0" smtClean="0"/>
              <a:t>Fearful/Anxious (13%)</a:t>
            </a:r>
          </a:p>
          <a:p>
            <a:r>
              <a:rPr lang="en-US" sz="2400" dirty="0" smtClean="0"/>
              <a:t>Harming self (11%)</a:t>
            </a:r>
          </a:p>
          <a:p>
            <a:r>
              <a:rPr lang="en-US" sz="2400" dirty="0" smtClean="0"/>
              <a:t>Destroying property (11%)</a:t>
            </a:r>
          </a:p>
          <a:p>
            <a:r>
              <a:rPr lang="en-US" sz="2400" dirty="0" smtClean="0"/>
              <a:t>Physical fighting (5%)</a:t>
            </a:r>
            <a:endParaRPr lang="en-US" sz="2400" dirty="0"/>
          </a:p>
        </p:txBody>
      </p:sp>
    </p:spTree>
    <p:extLst>
      <p:ext uri="{BB962C8B-B14F-4D97-AF65-F5344CB8AC3E}">
        <p14:creationId xmlns:p14="http://schemas.microsoft.com/office/powerpoint/2010/main" val="2090296353"/>
      </p:ext>
    </p:extLst>
  </p:cSld>
  <p:clrMapOvr>
    <a:masterClrMapping/>
  </p:clrMapOvr>
  <p:transition xmlns:p14="http://schemas.microsoft.com/office/powerpoint/2010/mai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Most Common Chief Complaint on Inpatient Admission</a:t>
            </a:r>
            <a:endParaRPr lang="en-US" sz="3600" dirty="0"/>
          </a:p>
        </p:txBody>
      </p:sp>
      <p:sp>
        <p:nvSpPr>
          <p:cNvPr id="3" name="Content Placeholder 2"/>
          <p:cNvSpPr>
            <a:spLocks noGrp="1"/>
          </p:cNvSpPr>
          <p:nvPr>
            <p:ph idx="1"/>
          </p:nvPr>
        </p:nvSpPr>
        <p:spPr/>
        <p:txBody>
          <a:bodyPr/>
          <a:lstStyle/>
          <a:p>
            <a:r>
              <a:rPr lang="en-US" dirty="0" smtClean="0"/>
              <a:t>Aggression 28%</a:t>
            </a:r>
          </a:p>
          <a:p>
            <a:r>
              <a:rPr lang="en-US" dirty="0" smtClean="0"/>
              <a:t>Self Injurious Behavior 23%</a:t>
            </a:r>
          </a:p>
          <a:p>
            <a:r>
              <a:rPr lang="en-US" dirty="0" smtClean="0"/>
              <a:t>Property Destruction 17%</a:t>
            </a:r>
          </a:p>
          <a:p>
            <a:r>
              <a:rPr lang="en-US" dirty="0" smtClean="0"/>
              <a:t>Tantrums 16%</a:t>
            </a:r>
          </a:p>
          <a:p>
            <a:r>
              <a:rPr lang="en-US" dirty="0" smtClean="0"/>
              <a:t>Decreased Functioning 8%</a:t>
            </a:r>
          </a:p>
          <a:p>
            <a:r>
              <a:rPr lang="en-US" dirty="0" smtClean="0"/>
              <a:t>Sexualized Behavior 4%</a:t>
            </a:r>
          </a:p>
          <a:p>
            <a:r>
              <a:rPr lang="en-US" dirty="0" smtClean="0"/>
              <a:t>Elopement 4%</a:t>
            </a:r>
          </a:p>
          <a:p>
            <a:endParaRPr lang="en-US" dirty="0" smtClean="0"/>
          </a:p>
          <a:p>
            <a:endParaRPr lang="en-US" dirty="0"/>
          </a:p>
        </p:txBody>
      </p:sp>
    </p:spTree>
    <p:extLst>
      <p:ext uri="{BB962C8B-B14F-4D97-AF65-F5344CB8AC3E}">
        <p14:creationId xmlns:p14="http://schemas.microsoft.com/office/powerpoint/2010/main" val="3515484171"/>
      </p:ext>
    </p:extLst>
  </p:cSld>
  <p:clrMapOvr>
    <a:masterClrMapping/>
  </p:clrMapOvr>
  <p:transition xmlns:p14="http://schemas.microsoft.com/office/powerpoint/2010/mai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0" y="381000"/>
            <a:ext cx="9144000" cy="914400"/>
          </a:xfrm>
        </p:spPr>
        <p:txBody>
          <a:bodyPr/>
          <a:lstStyle/>
          <a:p>
            <a:r>
              <a:rPr lang="en-US" sz="4000" dirty="0">
                <a:latin typeface="Tahoma" charset="0"/>
              </a:rPr>
              <a:t>Comorbid Psychiatric Disorders in Autistic Children</a:t>
            </a:r>
          </a:p>
        </p:txBody>
      </p:sp>
      <p:sp>
        <p:nvSpPr>
          <p:cNvPr id="44034" name="Rectangle 3"/>
          <p:cNvSpPr>
            <a:spLocks noGrp="1" noChangeArrowheads="1"/>
          </p:cNvSpPr>
          <p:nvPr>
            <p:ph type="body" sz="half" idx="2"/>
          </p:nvPr>
        </p:nvSpPr>
        <p:spPr>
          <a:xfrm>
            <a:off x="349250" y="5257800"/>
            <a:ext cx="8794750" cy="1066800"/>
          </a:xfrm>
        </p:spPr>
        <p:txBody>
          <a:bodyPr/>
          <a:lstStyle/>
          <a:p>
            <a:pPr marL="0" indent="0">
              <a:lnSpc>
                <a:spcPct val="80000"/>
              </a:lnSpc>
              <a:buFont typeface="Wingdings" charset="0"/>
              <a:buNone/>
            </a:pPr>
            <a:r>
              <a:rPr lang="en-US" sz="2400" dirty="0">
                <a:latin typeface="Tahoma" charset="0"/>
              </a:rPr>
              <a:t>Frequency of the number of comorbid lifetime DMS-IV psychiatric diagnoses per autistic </a:t>
            </a:r>
            <a:r>
              <a:rPr lang="en-US" sz="2400" dirty="0" smtClean="0">
                <a:latin typeface="Tahoma" charset="0"/>
              </a:rPr>
              <a:t>child </a:t>
            </a:r>
            <a:endParaRPr lang="en-US" sz="2400" dirty="0">
              <a:latin typeface="Tahoma" charset="0"/>
            </a:endParaRPr>
          </a:p>
          <a:p>
            <a:pPr marL="0" indent="0">
              <a:lnSpc>
                <a:spcPct val="80000"/>
              </a:lnSpc>
              <a:buFont typeface="Wingdings" charset="0"/>
              <a:buNone/>
            </a:pPr>
            <a:r>
              <a:rPr lang="en-US" sz="2400" b="1" dirty="0">
                <a:latin typeface="Tahoma" charset="0"/>
              </a:rPr>
              <a:t>Top 3: </a:t>
            </a:r>
            <a:r>
              <a:rPr lang="en-US" sz="2000" dirty="0">
                <a:latin typeface="Tahoma" charset="0"/>
              </a:rPr>
              <a:t>Specific Phobia (43% ), OCD (37% ), and ADHD (31%)</a:t>
            </a:r>
          </a:p>
          <a:p>
            <a:pPr marL="0" indent="0">
              <a:lnSpc>
                <a:spcPct val="80000"/>
              </a:lnSpc>
              <a:buFont typeface="Wingdings" charset="0"/>
              <a:buNone/>
            </a:pPr>
            <a:r>
              <a:rPr lang="en-US" sz="2000" dirty="0">
                <a:latin typeface="Tahoma" charset="0"/>
              </a:rPr>
              <a:t>Leyfer O, Folstein S et al. </a:t>
            </a:r>
            <a:r>
              <a:rPr lang="en-US" sz="2000" i="1" dirty="0">
                <a:latin typeface="Tahoma" charset="0"/>
              </a:rPr>
              <a:t>J Autism Dev Disord </a:t>
            </a:r>
            <a:r>
              <a:rPr lang="en-US" sz="2000" dirty="0">
                <a:latin typeface="Tahoma" charset="0"/>
              </a:rPr>
              <a:t>(2006) </a:t>
            </a:r>
            <a:r>
              <a:rPr lang="en-US" sz="2000" dirty="0" smtClean="0">
                <a:latin typeface="Tahoma" charset="0"/>
              </a:rPr>
              <a:t>36:849-861</a:t>
            </a:r>
            <a:endParaRPr lang="en-US" sz="2000" dirty="0">
              <a:latin typeface="Tahoma" charset="0"/>
            </a:endParaRPr>
          </a:p>
        </p:txBody>
      </p:sp>
      <p:pic>
        <p:nvPicPr>
          <p:cNvPr id="94212" name="Picture 4"/>
          <p:cNvPicPr>
            <a:picLocks noGrp="1" noChangeAspect="1" noChangeArrowheads="1"/>
          </p:cNvPicPr>
          <p:nvPr>
            <p:ph sz="half" idx="1"/>
          </p:nvPr>
        </p:nvPicPr>
        <p:blipFill>
          <a:blip r:embed="rId3">
            <a:lum bright="-12000" contrast="30000"/>
            <a:extLst>
              <a:ext uri="{28A0092B-C50C-407E-A947-70E740481C1C}">
                <a14:useLocalDpi xmlns:a14="http://schemas.microsoft.com/office/drawing/2010/main" val="0"/>
              </a:ext>
            </a:extLst>
          </a:blip>
          <a:srcRect/>
          <a:stretch>
            <a:fillRect/>
          </a:stretch>
        </p:blipFill>
        <p:spPr>
          <a:xfrm>
            <a:off x="1828800" y="1524000"/>
            <a:ext cx="5638800" cy="35814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pic>
    </p:spTree>
    <p:extLst>
      <p:ext uri="{BB962C8B-B14F-4D97-AF65-F5344CB8AC3E}">
        <p14:creationId xmlns:p14="http://schemas.microsoft.com/office/powerpoint/2010/main" val="345374618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p:cNvSpPr>
            <a:spLocks noGrp="1" noChangeArrowheads="1"/>
          </p:cNvSpPr>
          <p:nvPr>
            <p:ph type="title"/>
          </p:nvPr>
        </p:nvSpPr>
        <p:spPr>
          <a:xfrm>
            <a:off x="0" y="381000"/>
            <a:ext cx="9144000" cy="1371600"/>
          </a:xfrm>
        </p:spPr>
        <p:txBody>
          <a:bodyPr/>
          <a:lstStyle/>
          <a:p>
            <a:pPr>
              <a:defRPr/>
            </a:pPr>
            <a:r>
              <a:rPr lang="en-US" sz="3600" dirty="0" smtClean="0">
                <a:latin typeface="Arial" charset="0"/>
                <a:ea typeface="ＭＳ Ｐゴシック" charset="0"/>
              </a:rPr>
              <a:t>Comorbid Psychiatric Diagnoses Given by Community Providers Per Parent Survey </a:t>
            </a:r>
            <a:r>
              <a:rPr lang="en-US" sz="2400" dirty="0">
                <a:latin typeface="Arial" charset="0"/>
                <a:ea typeface="ＭＳ Ｐゴシック" charset="0"/>
              </a:rPr>
              <a:t>(Rosenberg et al, 2011)</a:t>
            </a:r>
          </a:p>
        </p:txBody>
      </p:sp>
      <p:sp>
        <p:nvSpPr>
          <p:cNvPr id="31746" name="Rectangle 3"/>
          <p:cNvSpPr>
            <a:spLocks noGrp="1" noChangeArrowheads="1"/>
          </p:cNvSpPr>
          <p:nvPr>
            <p:ph idx="1"/>
          </p:nvPr>
        </p:nvSpPr>
        <p:spPr>
          <a:xfrm>
            <a:off x="533400" y="1981200"/>
            <a:ext cx="7493000" cy="4114800"/>
          </a:xfrm>
        </p:spPr>
        <p:txBody>
          <a:bodyPr/>
          <a:lstStyle/>
          <a:p>
            <a:pPr>
              <a:lnSpc>
                <a:spcPct val="90000"/>
              </a:lnSpc>
              <a:defRPr/>
            </a:pPr>
            <a:r>
              <a:rPr lang="en-US" sz="2800" dirty="0" smtClean="0">
                <a:latin typeface="Arial" charset="0"/>
              </a:rPr>
              <a:t>National on line registry established in 2006 - “Interactive Autism Network”</a:t>
            </a:r>
          </a:p>
          <a:p>
            <a:pPr>
              <a:lnSpc>
                <a:spcPct val="90000"/>
              </a:lnSpc>
              <a:defRPr/>
            </a:pPr>
            <a:r>
              <a:rPr lang="en-US" sz="2800" dirty="0" smtClean="0">
                <a:latin typeface="Arial" charset="0"/>
              </a:rPr>
              <a:t>Parent report</a:t>
            </a:r>
          </a:p>
          <a:p>
            <a:pPr>
              <a:lnSpc>
                <a:spcPct val="90000"/>
              </a:lnSpc>
              <a:defRPr/>
            </a:pPr>
            <a:r>
              <a:rPr lang="en-US" sz="2800" dirty="0" smtClean="0">
                <a:latin typeface="Arial" charset="0"/>
              </a:rPr>
              <a:t>4,343 participants between ages 5-18 years</a:t>
            </a:r>
          </a:p>
          <a:p>
            <a:pPr>
              <a:lnSpc>
                <a:spcPct val="90000"/>
              </a:lnSpc>
              <a:defRPr/>
            </a:pPr>
            <a:r>
              <a:rPr lang="en-US" sz="2800" dirty="0" smtClean="0">
                <a:latin typeface="Arial" charset="0"/>
              </a:rPr>
              <a:t>Allowed for the assessment of community assigned comorbid diagnoses in ASD (rather than research assigned)</a:t>
            </a:r>
          </a:p>
          <a:p>
            <a:pPr>
              <a:lnSpc>
                <a:spcPct val="90000"/>
              </a:lnSpc>
              <a:defRPr/>
            </a:pPr>
            <a:r>
              <a:rPr lang="en-US" sz="2800" dirty="0" smtClean="0">
                <a:latin typeface="Arial" charset="0"/>
              </a:rPr>
              <a:t>Examined factors associated with comorbidity (e.g. age, gender type and severity of ASD)</a:t>
            </a:r>
          </a:p>
          <a:p>
            <a:pPr marL="0" indent="0">
              <a:lnSpc>
                <a:spcPct val="90000"/>
              </a:lnSpc>
              <a:buFontTx/>
              <a:buNone/>
              <a:defRPr/>
            </a:pPr>
            <a:endParaRPr lang="en-US" dirty="0">
              <a:latin typeface="Arial" charset="0"/>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a:xfrm>
            <a:off x="228600" y="228600"/>
            <a:ext cx="8991600" cy="1524000"/>
          </a:xfrm>
        </p:spPr>
        <p:txBody>
          <a:bodyPr/>
          <a:lstStyle/>
          <a:p>
            <a:pPr>
              <a:defRPr/>
            </a:pPr>
            <a:r>
              <a:rPr lang="en-US" sz="3600" dirty="0" smtClean="0">
                <a:latin typeface="Arial" charset="0"/>
                <a:ea typeface="ＭＳ Ｐゴシック" charset="0"/>
              </a:rPr>
              <a:t>Comorbid Psychiatric Diagnoses Given by Community Providers Per Parent Survey </a:t>
            </a:r>
            <a:br>
              <a:rPr lang="en-US" sz="3600" dirty="0" smtClean="0">
                <a:latin typeface="Arial" charset="0"/>
                <a:ea typeface="ＭＳ Ｐゴシック" charset="0"/>
              </a:rPr>
            </a:br>
            <a:r>
              <a:rPr lang="en-US" sz="2400" dirty="0">
                <a:latin typeface="Arial" charset="0"/>
                <a:ea typeface="ＭＳ Ｐゴシック" charset="0"/>
              </a:rPr>
              <a:t>(Rosenberg et al</a:t>
            </a:r>
            <a:r>
              <a:rPr lang="en-US" sz="2400" dirty="0" smtClean="0">
                <a:latin typeface="Arial" charset="0"/>
                <a:ea typeface="ＭＳ Ｐゴシック" charset="0"/>
              </a:rPr>
              <a:t>, 2011)</a:t>
            </a:r>
            <a:endParaRPr lang="en-US" sz="2400" dirty="0">
              <a:latin typeface="Calibri" charset="0"/>
              <a:ea typeface="ＭＳ Ｐゴシック" charset="0"/>
            </a:endParaRPr>
          </a:p>
        </p:txBody>
      </p:sp>
      <p:graphicFrame>
        <p:nvGraphicFramePr>
          <p:cNvPr id="96258" name="Content Placeholder 3"/>
          <p:cNvGraphicFramePr>
            <a:graphicFrameLocks noGrp="1"/>
          </p:cNvGraphicFramePr>
          <p:nvPr>
            <p:ph idx="1"/>
          </p:nvPr>
        </p:nvGraphicFramePr>
        <p:xfrm>
          <a:off x="1117600" y="2236788"/>
          <a:ext cx="6908800" cy="3602037"/>
        </p:xfrm>
        <a:graphic>
          <a:graphicData uri="http://schemas.openxmlformats.org/presentationml/2006/ole">
            <mc:AlternateContent xmlns:mc="http://schemas.openxmlformats.org/markup-compatibility/2006">
              <mc:Choice xmlns:v="urn:schemas-microsoft-com:vml" Requires="v">
                <p:oleObj spid="_x0000_s243990" name="Chart" r:id="rId4" imgW="8331200" imgH="4343400" progId="Excel.Chart.8">
                  <p:embed/>
                </p:oleObj>
              </mc:Choice>
              <mc:Fallback>
                <p:oleObj name="Chart" r:id="rId4" imgW="8331200" imgH="4343400"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7600" y="2236788"/>
                        <a:ext cx="6908800" cy="360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Intervention Aims</a:t>
            </a:r>
            <a:endParaRPr lang="en-US" dirty="0"/>
          </a:p>
        </p:txBody>
      </p:sp>
      <p:sp>
        <p:nvSpPr>
          <p:cNvPr id="3" name="Content Placeholder 2"/>
          <p:cNvSpPr>
            <a:spLocks noGrp="1"/>
          </p:cNvSpPr>
          <p:nvPr>
            <p:ph idx="1"/>
          </p:nvPr>
        </p:nvSpPr>
        <p:spPr/>
        <p:txBody>
          <a:bodyPr/>
          <a:lstStyle/>
          <a:p>
            <a:r>
              <a:rPr lang="en-US" dirty="0" smtClean="0"/>
              <a:t>Reduce unsafe behaviors</a:t>
            </a:r>
          </a:p>
          <a:p>
            <a:r>
              <a:rPr lang="en-US" dirty="0" smtClean="0"/>
              <a:t>Improve self-regulation skills</a:t>
            </a:r>
          </a:p>
          <a:p>
            <a:r>
              <a:rPr lang="en-US" dirty="0" smtClean="0"/>
              <a:t>Increase positive social interactions</a:t>
            </a:r>
          </a:p>
          <a:p>
            <a:r>
              <a:rPr lang="en-US" dirty="0" smtClean="0"/>
              <a:t>Increase parent/guardian management skills</a:t>
            </a:r>
          </a:p>
          <a:p>
            <a:r>
              <a:rPr lang="en-US" dirty="0" smtClean="0"/>
              <a:t>Acquire adequate community supports to sustain post-discharge</a:t>
            </a:r>
            <a:endParaRPr lang="en-US" dirty="0"/>
          </a:p>
        </p:txBody>
      </p:sp>
    </p:spTree>
    <p:extLst>
      <p:ext uri="{BB962C8B-B14F-4D97-AF65-F5344CB8AC3E}">
        <p14:creationId xmlns:p14="http://schemas.microsoft.com/office/powerpoint/2010/main" val="2268711005"/>
      </p:ext>
    </p:extLst>
  </p:cSld>
  <p:clrMapOvr>
    <a:masterClrMapping/>
  </p:clrMapOvr>
  <p:transition xmlns:p14="http://schemas.microsoft.com/office/powerpoint/2010/mai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a:latin typeface="Arial" charset="0"/>
                <a:ea typeface="ＭＳ Ｐゴシック" charset="0"/>
              </a:rPr>
              <a:t> </a:t>
            </a:r>
            <a:r>
              <a:rPr lang="en-US" sz="3600" dirty="0">
                <a:latin typeface="Arial" charset="0"/>
                <a:ea typeface="ＭＳ Ｐゴシック" charset="0"/>
              </a:rPr>
              <a:t>Treatment of Autism Spectrum Disorders</a:t>
            </a:r>
          </a:p>
        </p:txBody>
      </p:sp>
      <p:sp>
        <p:nvSpPr>
          <p:cNvPr id="24578" name="Content Placeholder 2"/>
          <p:cNvSpPr>
            <a:spLocks noGrp="1"/>
          </p:cNvSpPr>
          <p:nvPr>
            <p:ph idx="1"/>
          </p:nvPr>
        </p:nvSpPr>
        <p:spPr>
          <a:xfrm>
            <a:off x="381000" y="1828800"/>
            <a:ext cx="8229600" cy="4419600"/>
          </a:xfrm>
        </p:spPr>
        <p:txBody>
          <a:bodyPr/>
          <a:lstStyle/>
          <a:p>
            <a:r>
              <a:rPr lang="en-US" dirty="0">
                <a:latin typeface="Arial" charset="0"/>
                <a:ea typeface="ＭＳ Ｐゴシック" charset="0"/>
              </a:rPr>
              <a:t>Multi-Modal Approach</a:t>
            </a:r>
          </a:p>
          <a:p>
            <a:pPr lvl="1"/>
            <a:r>
              <a:rPr lang="en-US" dirty="0">
                <a:latin typeface="Arial" charset="0"/>
                <a:ea typeface="ＭＳ Ｐゴシック" charset="0"/>
              </a:rPr>
              <a:t>Behavioral</a:t>
            </a:r>
          </a:p>
          <a:p>
            <a:pPr lvl="1"/>
            <a:r>
              <a:rPr lang="en-US" dirty="0">
                <a:latin typeface="Arial" charset="0"/>
                <a:ea typeface="ＭＳ Ｐゴシック" charset="0"/>
              </a:rPr>
              <a:t>Educational</a:t>
            </a:r>
          </a:p>
          <a:p>
            <a:pPr lvl="1"/>
            <a:r>
              <a:rPr lang="en-US" dirty="0">
                <a:latin typeface="Arial" charset="0"/>
                <a:ea typeface="ＭＳ Ｐゴシック" charset="0"/>
              </a:rPr>
              <a:t>Pharmacological</a:t>
            </a:r>
          </a:p>
          <a:p>
            <a:r>
              <a:rPr lang="en-US" dirty="0">
                <a:latin typeface="Arial" charset="0"/>
                <a:ea typeface="ＭＳ Ｐゴシック" charset="0"/>
              </a:rPr>
              <a:t>Target Appropriate Developmental Stage</a:t>
            </a:r>
          </a:p>
          <a:p>
            <a:pPr lvl="1"/>
            <a:r>
              <a:rPr lang="en-US" dirty="0">
                <a:latin typeface="Arial" charset="0"/>
                <a:ea typeface="ＭＳ Ｐゴシック" charset="0"/>
              </a:rPr>
              <a:t>Early Assessment and Intervention</a:t>
            </a:r>
          </a:p>
          <a:p>
            <a:pPr lvl="1"/>
            <a:r>
              <a:rPr lang="en-US" dirty="0">
                <a:latin typeface="Arial" charset="0"/>
                <a:ea typeface="ＭＳ Ｐゴシック" charset="0"/>
              </a:rPr>
              <a:t>Ongoing </a:t>
            </a:r>
            <a:r>
              <a:rPr lang="en-US" dirty="0" smtClean="0">
                <a:latin typeface="Arial" charset="0"/>
                <a:ea typeface="ＭＳ Ｐゴシック" charset="0"/>
              </a:rPr>
              <a:t>Therapy</a:t>
            </a:r>
            <a:endParaRPr lang="en-US" dirty="0">
              <a:latin typeface="Arial" charset="0"/>
              <a:ea typeface="ＭＳ Ｐゴシック" charset="0"/>
            </a:endParaRPr>
          </a:p>
        </p:txBody>
      </p:sp>
    </p:spTree>
    <p:extLst>
      <p:ext uri="{BB962C8B-B14F-4D97-AF65-F5344CB8AC3E}">
        <p14:creationId xmlns:p14="http://schemas.microsoft.com/office/powerpoint/2010/main" val="361436840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Autism on Family</a:t>
            </a:r>
            <a:endParaRPr lang="en-US" dirty="0"/>
          </a:p>
        </p:txBody>
      </p:sp>
      <p:sp>
        <p:nvSpPr>
          <p:cNvPr id="3" name="Content Placeholder 2"/>
          <p:cNvSpPr>
            <a:spLocks noGrp="1"/>
          </p:cNvSpPr>
          <p:nvPr>
            <p:ph idx="1"/>
          </p:nvPr>
        </p:nvSpPr>
        <p:spPr>
          <a:xfrm>
            <a:off x="326571" y="1752600"/>
            <a:ext cx="8309429" cy="4343400"/>
          </a:xfrm>
        </p:spPr>
        <p:txBody>
          <a:bodyPr/>
          <a:lstStyle/>
          <a:p>
            <a:r>
              <a:rPr lang="en-US" dirty="0" smtClean="0"/>
              <a:t>Increased stress for each family member</a:t>
            </a:r>
          </a:p>
          <a:p>
            <a:r>
              <a:rPr lang="en-US" dirty="0" smtClean="0"/>
              <a:t>Primary focus becomes helping the individual with autism</a:t>
            </a:r>
          </a:p>
          <a:p>
            <a:r>
              <a:rPr lang="en-US" dirty="0" smtClean="0"/>
              <a:t>May put additional stress on:</a:t>
            </a:r>
          </a:p>
          <a:p>
            <a:pPr lvl="1"/>
            <a:r>
              <a:rPr lang="en-US" dirty="0" smtClean="0"/>
              <a:t>Marriage</a:t>
            </a:r>
          </a:p>
          <a:p>
            <a:pPr lvl="1"/>
            <a:r>
              <a:rPr lang="en-US" dirty="0" smtClean="0"/>
              <a:t>Other children</a:t>
            </a:r>
          </a:p>
          <a:p>
            <a:pPr lvl="1"/>
            <a:r>
              <a:rPr lang="en-US" dirty="0" smtClean="0"/>
              <a:t>Work</a:t>
            </a:r>
          </a:p>
          <a:p>
            <a:pPr lvl="1"/>
            <a:r>
              <a:rPr lang="en-US" dirty="0" smtClean="0"/>
              <a:t>Personal relationships</a:t>
            </a:r>
          </a:p>
          <a:p>
            <a:pPr lvl="1"/>
            <a:r>
              <a:rPr lang="en-US" dirty="0" smtClean="0"/>
              <a:t>Finances</a:t>
            </a:r>
          </a:p>
        </p:txBody>
      </p:sp>
    </p:spTree>
    <p:extLst>
      <p:ext uri="{BB962C8B-B14F-4D97-AF65-F5344CB8AC3E}">
        <p14:creationId xmlns:p14="http://schemas.microsoft.com/office/powerpoint/2010/main" val="3915708073"/>
      </p:ext>
    </p:extLst>
  </p:cSld>
  <p:clrMapOvr>
    <a:masterClrMapping/>
  </p:clrMapOvr>
  <p:transition xmlns:p14="http://schemas.microsoft.com/office/powerpoint/2010/mai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1"/>
          <p:cNvSpPr>
            <a:spLocks noGrp="1"/>
          </p:cNvSpPr>
          <p:nvPr>
            <p:ph type="title" idx="4294967295"/>
          </p:nvPr>
        </p:nvSpPr>
        <p:spPr/>
        <p:txBody>
          <a:bodyPr anchor="ctr"/>
          <a:lstStyle/>
          <a:p>
            <a:pPr eaLnBrk="1" hangingPunct="1"/>
            <a:r>
              <a:rPr lang="en-US" dirty="0" smtClean="0">
                <a:latin typeface="Arial" charset="0"/>
                <a:ea typeface="MS PGothic" charset="0"/>
              </a:rPr>
              <a:t>American Academy of Pediatric </a:t>
            </a:r>
            <a:r>
              <a:rPr lang="en-US" dirty="0">
                <a:latin typeface="Arial" charset="0"/>
                <a:ea typeface="MS PGothic" charset="0"/>
              </a:rPr>
              <a:t>Guidelines</a:t>
            </a:r>
          </a:p>
        </p:txBody>
      </p:sp>
      <p:sp>
        <p:nvSpPr>
          <p:cNvPr id="3" name="Content Placeholder 2"/>
          <p:cNvSpPr>
            <a:spLocks noGrp="1"/>
          </p:cNvSpPr>
          <p:nvPr>
            <p:ph idx="4294967295"/>
          </p:nvPr>
        </p:nvSpPr>
        <p:spPr>
          <a:xfrm>
            <a:off x="511629" y="1981200"/>
            <a:ext cx="7815942" cy="4375150"/>
          </a:xfrm>
        </p:spPr>
        <p:txBody>
          <a:bodyPr>
            <a:normAutofit/>
          </a:bodyPr>
          <a:lstStyle/>
          <a:p>
            <a:pPr eaLnBrk="1" hangingPunct="1">
              <a:lnSpc>
                <a:spcPct val="90000"/>
              </a:lnSpc>
              <a:buFont typeface="Wingdings" pitchFamily="2" charset="2"/>
              <a:buChar char="l"/>
              <a:defRPr/>
            </a:pPr>
            <a:r>
              <a:rPr lang="en-US" sz="2600" dirty="0">
                <a:ea typeface="+mn-ea"/>
                <a:cs typeface="+mn-cs"/>
              </a:rPr>
              <a:t>Identification and Evaluation of Children With Autism Spectrum Disorders</a:t>
            </a:r>
          </a:p>
          <a:p>
            <a:pPr lvl="1" eaLnBrk="1" hangingPunct="1">
              <a:lnSpc>
                <a:spcPct val="90000"/>
              </a:lnSpc>
              <a:defRPr/>
            </a:pPr>
            <a:r>
              <a:rPr lang="en-US" sz="2200" i="1" dirty="0">
                <a:ea typeface="ＭＳ Ｐゴシック" charset="0"/>
              </a:rPr>
              <a:t>Pediatrics</a:t>
            </a:r>
            <a:r>
              <a:rPr lang="en-US" sz="2200" dirty="0">
                <a:ea typeface="ＭＳ Ｐゴシック" charset="0"/>
              </a:rPr>
              <a:t>, 2007;120:1183-1215</a:t>
            </a:r>
          </a:p>
          <a:p>
            <a:pPr eaLnBrk="1" hangingPunct="1">
              <a:lnSpc>
                <a:spcPct val="90000"/>
              </a:lnSpc>
              <a:buFont typeface="Wingdings" pitchFamily="2" charset="2"/>
              <a:buChar char="l"/>
              <a:defRPr/>
            </a:pPr>
            <a:r>
              <a:rPr lang="en-US" sz="2600" dirty="0">
                <a:ea typeface="+mn-ea"/>
                <a:cs typeface="+mn-cs"/>
              </a:rPr>
              <a:t>Management of Children With Autism Spectrum Disorders</a:t>
            </a:r>
          </a:p>
          <a:p>
            <a:pPr lvl="1" eaLnBrk="1" hangingPunct="1">
              <a:lnSpc>
                <a:spcPct val="90000"/>
              </a:lnSpc>
              <a:defRPr/>
            </a:pPr>
            <a:r>
              <a:rPr lang="en-US" sz="2200" i="1" dirty="0">
                <a:ea typeface="ＭＳ Ｐゴシック" charset="0"/>
              </a:rPr>
              <a:t>Pediatrics</a:t>
            </a:r>
            <a:r>
              <a:rPr lang="en-US" sz="2200" dirty="0">
                <a:ea typeface="ＭＳ Ｐゴシック" charset="0"/>
              </a:rPr>
              <a:t>, 2007;120:1162-1182</a:t>
            </a:r>
          </a:p>
          <a:p>
            <a:pPr eaLnBrk="1" hangingPunct="1">
              <a:lnSpc>
                <a:spcPct val="90000"/>
              </a:lnSpc>
              <a:buFont typeface="Wingdings" pitchFamily="2" charset="2"/>
              <a:buChar char="l"/>
              <a:defRPr/>
            </a:pPr>
            <a:r>
              <a:rPr lang="en-US" sz="2600" dirty="0">
                <a:ea typeface="+mn-ea"/>
                <a:cs typeface="+mn-cs"/>
              </a:rPr>
              <a:t>Recommendations for Evaluation and Treatment of Common Gastrointestinal Problems in Children With ASDs</a:t>
            </a:r>
          </a:p>
          <a:p>
            <a:pPr lvl="1" eaLnBrk="1" hangingPunct="1">
              <a:lnSpc>
                <a:spcPct val="90000"/>
              </a:lnSpc>
              <a:defRPr/>
            </a:pPr>
            <a:r>
              <a:rPr lang="en-US" sz="2200" i="1" dirty="0">
                <a:ea typeface="ＭＳ Ｐゴシック" charset="0"/>
              </a:rPr>
              <a:t>Pediatrics</a:t>
            </a:r>
            <a:r>
              <a:rPr lang="en-US" sz="2200" dirty="0">
                <a:ea typeface="ＭＳ Ｐゴシック" charset="0"/>
              </a:rPr>
              <a:t>, 2010;125 Suppl 1;S19-S29</a:t>
            </a:r>
          </a:p>
          <a:p>
            <a:pPr lvl="1" eaLnBrk="1" hangingPunct="1">
              <a:lnSpc>
                <a:spcPct val="90000"/>
              </a:lnSpc>
              <a:defRPr/>
            </a:pPr>
            <a:endParaRPr lang="en-US" sz="2200" dirty="0">
              <a:ea typeface="ＭＳ Ｐゴシック" charset="0"/>
            </a:endParaRPr>
          </a:p>
          <a:p>
            <a:pPr lvl="1" eaLnBrk="1" hangingPunct="1">
              <a:lnSpc>
                <a:spcPct val="90000"/>
              </a:lnSpc>
              <a:defRPr/>
            </a:pPr>
            <a:endParaRPr lang="en-US" sz="2200" dirty="0">
              <a:ea typeface="ＭＳ Ｐゴシック" charset="0"/>
            </a:endParaRPr>
          </a:p>
          <a:p>
            <a:pPr lvl="1" eaLnBrk="1" hangingPunct="1">
              <a:lnSpc>
                <a:spcPct val="90000"/>
              </a:lnSpc>
              <a:defRPr/>
            </a:pPr>
            <a:endParaRPr lang="en-US" sz="2200" dirty="0">
              <a:ea typeface="ＭＳ Ｐゴシック" charset="0"/>
            </a:endParaRPr>
          </a:p>
        </p:txBody>
      </p:sp>
      <p:sp>
        <p:nvSpPr>
          <p:cNvPr id="106499" name="Slide Number Placeholder 3"/>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r" eaLnBrk="1" hangingPunct="1"/>
            <a:fld id="{4F3F7CF7-7AD6-0C4E-926B-9E7BD0731EDE}" type="slidenum">
              <a:rPr lang="en-US" sz="1200">
                <a:solidFill>
                  <a:srgbClr val="898989"/>
                </a:solidFill>
              </a:rPr>
              <a:pPr algn="r" eaLnBrk="1" hangingPunct="1"/>
              <a:t>19</a:t>
            </a:fld>
            <a:endParaRPr lang="en-US" sz="1200" dirty="0">
              <a:solidFill>
                <a:srgbClr val="898989"/>
              </a:solidFill>
            </a:endParaRPr>
          </a:p>
        </p:txBody>
      </p:sp>
    </p:spTree>
    <p:extLst>
      <p:ext uri="{BB962C8B-B14F-4D97-AF65-F5344CB8AC3E}">
        <p14:creationId xmlns:p14="http://schemas.microsoft.com/office/powerpoint/2010/main" val="240805608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idx="4294967295"/>
          </p:nvPr>
        </p:nvSpPr>
        <p:spPr>
          <a:xfrm>
            <a:off x="0" y="152400"/>
            <a:ext cx="8763000" cy="1600200"/>
          </a:xfrm>
        </p:spPr>
        <p:txBody>
          <a:bodyPr/>
          <a:lstStyle/>
          <a:p>
            <a:pPr eaLnBrk="1" hangingPunct="1">
              <a:defRPr/>
            </a:pPr>
            <a:r>
              <a:rPr lang="en-US" sz="3600" dirty="0">
                <a:solidFill>
                  <a:schemeClr val="bg2">
                    <a:lumMod val="20000"/>
                    <a:lumOff val="80000"/>
                  </a:schemeClr>
                </a:solidFill>
                <a:latin typeface="Arial" charset="0"/>
                <a:ea typeface="MS PGothic" charset="0"/>
                <a:cs typeface="MS PGothic" charset="0"/>
              </a:rPr>
              <a:t>DSM</a:t>
            </a:r>
            <a:r>
              <a:rPr lang="en-US" sz="3600" dirty="0" smtClean="0">
                <a:solidFill>
                  <a:schemeClr val="bg2">
                    <a:lumMod val="20000"/>
                    <a:lumOff val="80000"/>
                  </a:schemeClr>
                </a:solidFill>
                <a:latin typeface="Arial" charset="0"/>
                <a:ea typeface="MS PGothic" charset="0"/>
                <a:cs typeface="MS PGothic" charset="0"/>
              </a:rPr>
              <a:t>-5 </a:t>
            </a:r>
            <a:r>
              <a:rPr lang="en-US" sz="3600" dirty="0">
                <a:solidFill>
                  <a:schemeClr val="bg2">
                    <a:lumMod val="20000"/>
                    <a:lumOff val="80000"/>
                  </a:schemeClr>
                </a:solidFill>
                <a:latin typeface="Arial" charset="0"/>
                <a:ea typeface="MS PGothic" charset="0"/>
                <a:cs typeface="MS PGothic" charset="0"/>
              </a:rPr>
              <a:t>Autism Spectrum Disorder</a:t>
            </a:r>
          </a:p>
        </p:txBody>
      </p:sp>
      <p:sp>
        <p:nvSpPr>
          <p:cNvPr id="12290" name="Content Placeholder 2"/>
          <p:cNvSpPr>
            <a:spLocks noGrp="1"/>
          </p:cNvSpPr>
          <p:nvPr>
            <p:ph idx="4294967295"/>
          </p:nvPr>
        </p:nvSpPr>
        <p:spPr>
          <a:xfrm>
            <a:off x="152399" y="1382486"/>
            <a:ext cx="8784771" cy="4876800"/>
          </a:xfrm>
        </p:spPr>
        <p:txBody>
          <a:bodyPr/>
          <a:lstStyle/>
          <a:p>
            <a:pPr eaLnBrk="1" hangingPunct="1"/>
            <a:r>
              <a:rPr lang="en-US" dirty="0">
                <a:latin typeface="Arial" charset="0"/>
                <a:ea typeface="MS PGothic" charset="0"/>
                <a:cs typeface="MS PGothic" charset="0"/>
              </a:rPr>
              <a:t>Criteria for ASD</a:t>
            </a:r>
          </a:p>
          <a:p>
            <a:pPr lvl="1" eaLnBrk="1" hangingPunct="1"/>
            <a:r>
              <a:rPr lang="en-US" dirty="0">
                <a:latin typeface="Arial" charset="0"/>
                <a:ea typeface="MS PGothic" charset="0"/>
                <a:cs typeface="MS PGothic" charset="0"/>
              </a:rPr>
              <a:t>Two clinical domains (instead of the 3 in DMS-IV)</a:t>
            </a:r>
          </a:p>
          <a:p>
            <a:pPr lvl="2" eaLnBrk="1" hangingPunct="1"/>
            <a:r>
              <a:rPr lang="en-US" dirty="0" smtClean="0">
                <a:latin typeface="Arial" charset="0"/>
                <a:ea typeface="MS PGothic" charset="0"/>
                <a:cs typeface="MS PGothic" charset="0"/>
              </a:rPr>
              <a:t>A-Deficits </a:t>
            </a:r>
            <a:r>
              <a:rPr lang="en-US" dirty="0">
                <a:latin typeface="Arial" charset="0"/>
                <a:ea typeface="MS PGothic" charset="0"/>
                <a:cs typeface="MS PGothic" charset="0"/>
              </a:rPr>
              <a:t>in social communication and social interaction  (blends social with communication)</a:t>
            </a:r>
          </a:p>
          <a:p>
            <a:pPr lvl="2" eaLnBrk="1" hangingPunct="1"/>
            <a:r>
              <a:rPr lang="en-US" dirty="0" smtClean="0">
                <a:latin typeface="Arial" charset="0"/>
                <a:ea typeface="MS PGothic" charset="0"/>
                <a:cs typeface="MS PGothic" charset="0"/>
              </a:rPr>
              <a:t>B-Restricted</a:t>
            </a:r>
            <a:r>
              <a:rPr lang="en-US" dirty="0">
                <a:latin typeface="Arial" charset="0"/>
                <a:ea typeface="MS PGothic" charset="0"/>
                <a:cs typeface="MS PGothic" charset="0"/>
              </a:rPr>
              <a:t>, repetitive patterns of behavior (includes insistence on sameness)</a:t>
            </a:r>
          </a:p>
          <a:p>
            <a:pPr lvl="1" eaLnBrk="1" hangingPunct="1"/>
            <a:r>
              <a:rPr lang="en-US" dirty="0">
                <a:latin typeface="Arial" charset="0"/>
                <a:ea typeface="MS PGothic" charset="0"/>
                <a:cs typeface="MS PGothic" charset="0"/>
              </a:rPr>
              <a:t>Symptoms must be present in early childhood </a:t>
            </a:r>
          </a:p>
          <a:p>
            <a:pPr lvl="1" eaLnBrk="1" hangingPunct="1"/>
            <a:r>
              <a:rPr lang="en-US" dirty="0">
                <a:latin typeface="Arial" charset="0"/>
                <a:ea typeface="MS PGothic" charset="0"/>
                <a:cs typeface="MS PGothic" charset="0"/>
              </a:rPr>
              <a:t>Symptoms must impair functioning</a:t>
            </a:r>
          </a:p>
        </p:txBody>
      </p:sp>
      <p:sp>
        <p:nvSpPr>
          <p:cNvPr id="12291" name="Slide Number Placeholder 3"/>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defTabSz="914400" eaLnBrk="0" fontAlgn="base" hangingPunct="0">
              <a:spcBef>
                <a:spcPct val="0"/>
              </a:spcBef>
              <a:spcAft>
                <a:spcPct val="0"/>
              </a:spcAft>
            </a:pPr>
            <a:fld id="{C003D924-C89B-DC47-B974-EC41B822B00C}" type="slidenum">
              <a:rPr lang="en-US" sz="1200">
                <a:solidFill>
                  <a:srgbClr val="898989"/>
                </a:solidFill>
                <a:ea typeface="MS PGothic" charset="0"/>
                <a:cs typeface="MS PGothic" charset="0"/>
              </a:rPr>
              <a:pPr algn="r" defTabSz="914400" eaLnBrk="0" fontAlgn="base" hangingPunct="0">
                <a:spcBef>
                  <a:spcPct val="0"/>
                </a:spcBef>
                <a:spcAft>
                  <a:spcPct val="0"/>
                </a:spcAft>
              </a:pPr>
              <a:t>2</a:t>
            </a:fld>
            <a:endParaRPr lang="en-US" sz="1200" dirty="0">
              <a:solidFill>
                <a:srgbClr val="898989"/>
              </a:solidFill>
              <a:ea typeface="MS PGothic" charset="0"/>
              <a:cs typeface="MS PGothic" charset="0"/>
            </a:endParaRPr>
          </a:p>
        </p:txBody>
      </p:sp>
      <p:pic>
        <p:nvPicPr>
          <p:cNvPr id="12292" name="Picture 34" descr="https://encrypted-tbn3.gstatic.com/images?q=tbn:ANd9GcR1KSVTkaerAn6U-yBF0akAWi_5HbG7wzsg3qGMzDn0QrMNb4orzw">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4876800"/>
            <a:ext cx="22860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079895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idx="4294967295"/>
          </p:nvPr>
        </p:nvSpPr>
        <p:spPr/>
        <p:txBody>
          <a:bodyPr anchor="ctr"/>
          <a:lstStyle/>
          <a:p>
            <a:pPr eaLnBrk="1" hangingPunct="1"/>
            <a:r>
              <a:rPr lang="en-US" dirty="0" smtClean="0">
                <a:latin typeface="Arial" charset="0"/>
                <a:ea typeface="MS PGothic" charset="0"/>
              </a:rPr>
              <a:t>American Academy of Pediatrics </a:t>
            </a:r>
            <a:r>
              <a:rPr lang="en-US" dirty="0">
                <a:latin typeface="Arial" charset="0"/>
                <a:ea typeface="MS PGothic" charset="0"/>
              </a:rPr>
              <a:t>Toolkit</a:t>
            </a:r>
          </a:p>
        </p:txBody>
      </p:sp>
      <p:sp>
        <p:nvSpPr>
          <p:cNvPr id="108546" name="Content Placeholder 2"/>
          <p:cNvSpPr>
            <a:spLocks noGrp="1"/>
          </p:cNvSpPr>
          <p:nvPr>
            <p:ph idx="4294967295"/>
          </p:nvPr>
        </p:nvSpPr>
        <p:spPr>
          <a:xfrm>
            <a:off x="272143" y="1981199"/>
            <a:ext cx="8610599" cy="4557713"/>
          </a:xfrm>
        </p:spPr>
        <p:txBody>
          <a:bodyPr/>
          <a:lstStyle/>
          <a:p>
            <a:pPr eaLnBrk="1" hangingPunct="1">
              <a:lnSpc>
                <a:spcPct val="80000"/>
              </a:lnSpc>
            </a:pPr>
            <a:r>
              <a:rPr lang="en-US" sz="2800" i="1" dirty="0">
                <a:latin typeface="Arial" charset="0"/>
                <a:ea typeface="MS PGothic" charset="0"/>
              </a:rPr>
              <a:t>Autism: Caring for Children With Autism Spectrum Disorders: A Resource Toolkit for Clinicians</a:t>
            </a:r>
          </a:p>
          <a:p>
            <a:pPr eaLnBrk="1" hangingPunct="1">
              <a:lnSpc>
                <a:spcPct val="80000"/>
              </a:lnSpc>
            </a:pPr>
            <a:r>
              <a:rPr lang="en-US" sz="2800" dirty="0">
                <a:latin typeface="Arial" charset="0"/>
                <a:ea typeface="MS PGothic" charset="0"/>
              </a:rPr>
              <a:t>Contents</a:t>
            </a:r>
          </a:p>
          <a:p>
            <a:pPr lvl="1" eaLnBrk="1" hangingPunct="1">
              <a:lnSpc>
                <a:spcPct val="80000"/>
              </a:lnSpc>
            </a:pPr>
            <a:r>
              <a:rPr lang="en-US" dirty="0">
                <a:latin typeface="Arial" charset="0"/>
                <a:ea typeface="MS PGothic" charset="0"/>
              </a:rPr>
              <a:t>CD</a:t>
            </a:r>
          </a:p>
          <a:p>
            <a:pPr lvl="2" eaLnBrk="1" hangingPunct="1">
              <a:lnSpc>
                <a:spcPct val="80000"/>
              </a:lnSpc>
            </a:pPr>
            <a:r>
              <a:rPr lang="en-US" dirty="0">
                <a:latin typeface="Arial" charset="0"/>
                <a:ea typeface="MS PGothic" charset="0"/>
              </a:rPr>
              <a:t>Physician fact sheets</a:t>
            </a:r>
          </a:p>
          <a:p>
            <a:pPr lvl="2" eaLnBrk="1" hangingPunct="1">
              <a:lnSpc>
                <a:spcPct val="80000"/>
              </a:lnSpc>
            </a:pPr>
            <a:r>
              <a:rPr lang="en-US" dirty="0">
                <a:latin typeface="Arial" charset="0"/>
                <a:ea typeface="MS PGothic" charset="0"/>
              </a:rPr>
              <a:t>Family handouts</a:t>
            </a:r>
          </a:p>
          <a:p>
            <a:pPr lvl="2" eaLnBrk="1" hangingPunct="1">
              <a:lnSpc>
                <a:spcPct val="80000"/>
              </a:lnSpc>
            </a:pPr>
            <a:r>
              <a:rPr lang="en-US" dirty="0">
                <a:latin typeface="Arial" charset="0"/>
                <a:ea typeface="MS PGothic" charset="0"/>
              </a:rPr>
              <a:t>Supporting documents</a:t>
            </a:r>
          </a:p>
          <a:p>
            <a:pPr lvl="1" eaLnBrk="1" hangingPunct="1">
              <a:lnSpc>
                <a:spcPct val="80000"/>
              </a:lnSpc>
            </a:pPr>
            <a:r>
              <a:rPr lang="en-US" dirty="0">
                <a:latin typeface="Arial" charset="0"/>
                <a:ea typeface="MS PGothic" charset="0"/>
              </a:rPr>
              <a:t>Printed materials</a:t>
            </a:r>
          </a:p>
          <a:p>
            <a:pPr lvl="2" eaLnBrk="1" hangingPunct="1">
              <a:lnSpc>
                <a:spcPct val="80000"/>
              </a:lnSpc>
            </a:pPr>
            <a:r>
              <a:rPr lang="en-US" dirty="0">
                <a:latin typeface="Arial" charset="0"/>
                <a:ea typeface="MS PGothic" charset="0"/>
              </a:rPr>
              <a:t>Poster (CDC </a:t>
            </a:r>
            <a:r>
              <a:rPr lang="ja-JP" altLang="en-US" dirty="0">
                <a:latin typeface="Arial" charset="0"/>
                <a:ea typeface="MS PGothic" charset="0"/>
              </a:rPr>
              <a:t>“</a:t>
            </a:r>
            <a:r>
              <a:rPr lang="en-US" altLang="ja-JP" dirty="0">
                <a:latin typeface="Arial" charset="0"/>
                <a:ea typeface="MS PGothic" charset="0"/>
              </a:rPr>
              <a:t>Act Early</a:t>
            </a:r>
            <a:r>
              <a:rPr lang="ja-JP" altLang="en-US" dirty="0">
                <a:latin typeface="Arial" charset="0"/>
                <a:ea typeface="MS PGothic" charset="0"/>
              </a:rPr>
              <a:t>”</a:t>
            </a:r>
            <a:r>
              <a:rPr lang="en-US" altLang="ja-JP" dirty="0">
                <a:latin typeface="Arial" charset="0"/>
                <a:ea typeface="MS PGothic" charset="0"/>
              </a:rPr>
              <a:t> campaign)</a:t>
            </a:r>
          </a:p>
          <a:p>
            <a:pPr lvl="2" eaLnBrk="1" hangingPunct="1">
              <a:lnSpc>
                <a:spcPct val="80000"/>
              </a:lnSpc>
            </a:pPr>
            <a:r>
              <a:rPr lang="en-US" dirty="0">
                <a:latin typeface="Arial" charset="0"/>
                <a:ea typeface="MS PGothic" charset="0"/>
              </a:rPr>
              <a:t>Brochure samples</a:t>
            </a:r>
          </a:p>
          <a:p>
            <a:pPr eaLnBrk="1" hangingPunct="1">
              <a:lnSpc>
                <a:spcPct val="80000"/>
              </a:lnSpc>
            </a:pPr>
            <a:r>
              <a:rPr lang="en-US" sz="2400" dirty="0">
                <a:latin typeface="Arial" charset="0"/>
                <a:ea typeface="MS PGothic" charset="0"/>
                <a:hlinkClick r:id="rId3"/>
              </a:rPr>
              <a:t>www.aap.org/publiced/autismtoolkit.cfm</a:t>
            </a:r>
            <a:endParaRPr lang="en-US" sz="2400" dirty="0">
              <a:latin typeface="Arial" charset="0"/>
              <a:ea typeface="MS PGothic" charset="0"/>
            </a:endParaRPr>
          </a:p>
          <a:p>
            <a:pPr lvl="1" eaLnBrk="1" hangingPunct="1">
              <a:lnSpc>
                <a:spcPct val="80000"/>
              </a:lnSpc>
            </a:pPr>
            <a:endParaRPr lang="en-US" sz="2000" dirty="0">
              <a:latin typeface="Arial" charset="0"/>
              <a:ea typeface="MS PGothic" charset="0"/>
            </a:endParaRPr>
          </a:p>
        </p:txBody>
      </p:sp>
      <p:sp>
        <p:nvSpPr>
          <p:cNvPr id="108547" name="Slide Number Placeholder 3"/>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r" eaLnBrk="1" hangingPunct="1"/>
            <a:fld id="{05776147-A202-E742-A286-2275F45D4193}" type="slidenum">
              <a:rPr lang="en-US" sz="1200">
                <a:solidFill>
                  <a:srgbClr val="898989"/>
                </a:solidFill>
              </a:rPr>
              <a:pPr algn="r" eaLnBrk="1" hangingPunct="1"/>
              <a:t>20</a:t>
            </a:fld>
            <a:endParaRPr lang="en-US" sz="1200" dirty="0">
              <a:solidFill>
                <a:srgbClr val="898989"/>
              </a:solidFill>
            </a:endParaRPr>
          </a:p>
        </p:txBody>
      </p:sp>
    </p:spTree>
    <p:extLst>
      <p:ext uri="{BB962C8B-B14F-4D97-AF65-F5344CB8AC3E}">
        <p14:creationId xmlns:p14="http://schemas.microsoft.com/office/powerpoint/2010/main" val="273884929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907142" y="217714"/>
            <a:ext cx="7741557" cy="1923143"/>
          </a:xfrm>
        </p:spPr>
        <p:txBody>
          <a:bodyPr>
            <a:noAutofit/>
          </a:bodyPr>
          <a:lstStyle/>
          <a:p>
            <a:pPr eaLnBrk="1" hangingPunct="1"/>
            <a:r>
              <a:rPr lang="en-US" sz="2800" dirty="0" smtClean="0"/>
              <a:t>CANDO</a:t>
            </a:r>
            <a:br>
              <a:rPr lang="en-US" sz="2800" dirty="0" smtClean="0"/>
            </a:br>
            <a:r>
              <a:rPr lang="en-US" sz="2800" dirty="0" smtClean="0"/>
              <a:t>Center for Autism </a:t>
            </a:r>
            <a:br>
              <a:rPr lang="en-US" sz="2800" dirty="0" smtClean="0"/>
            </a:br>
            <a:r>
              <a:rPr lang="en-US" sz="2800" dirty="0" smtClean="0"/>
              <a:t>and </a:t>
            </a:r>
            <a:br>
              <a:rPr lang="en-US" sz="2800" dirty="0" smtClean="0"/>
            </a:br>
            <a:r>
              <a:rPr lang="en-US" sz="2800" dirty="0" smtClean="0"/>
              <a:t>Neurodevelopmental Disorders</a:t>
            </a:r>
            <a:endParaRPr lang="en-US" sz="2800" i="1" dirty="0" smtClean="0"/>
          </a:p>
        </p:txBody>
      </p:sp>
      <p:pic>
        <p:nvPicPr>
          <p:cNvPr id="2052" name="Picture 6" descr="UMMSFormalLogo"/>
          <p:cNvPicPr>
            <a:picLocks noChangeAspect="1" noChangeArrowheads="1"/>
          </p:cNvPicPr>
          <p:nvPr/>
        </p:nvPicPr>
        <p:blipFill>
          <a:blip r:embed="rId2" cstate="print"/>
          <a:srcRect/>
          <a:stretch>
            <a:fillRect/>
          </a:stretch>
        </p:blipFill>
        <p:spPr bwMode="auto">
          <a:xfrm>
            <a:off x="381000" y="5562600"/>
            <a:ext cx="2514600" cy="1066800"/>
          </a:xfrm>
          <a:prstGeom prst="rect">
            <a:avLst/>
          </a:prstGeom>
          <a:noFill/>
          <a:ln w="9525">
            <a:noFill/>
            <a:miter lim="800000"/>
            <a:headEnd/>
            <a:tailEnd/>
          </a:ln>
        </p:spPr>
      </p:pic>
      <p:pic>
        <p:nvPicPr>
          <p:cNvPr id="2053" name="Picture 4" descr="C:\Documents and Settings\SWANSONS\Desktop\umass-memorial-healthcare-logo[1].jpg"/>
          <p:cNvPicPr>
            <a:picLocks noChangeAspect="1" noChangeArrowheads="1"/>
          </p:cNvPicPr>
          <p:nvPr/>
        </p:nvPicPr>
        <p:blipFill>
          <a:blip r:embed="rId3" cstate="print"/>
          <a:srcRect/>
          <a:stretch>
            <a:fillRect/>
          </a:stretch>
        </p:blipFill>
        <p:spPr bwMode="auto">
          <a:xfrm>
            <a:off x="6019800" y="5943600"/>
            <a:ext cx="2846388" cy="658813"/>
          </a:xfrm>
          <a:prstGeom prst="rect">
            <a:avLst/>
          </a:prstGeom>
          <a:noFill/>
          <a:ln w="9525">
            <a:noFill/>
            <a:miter lim="800000"/>
            <a:headEnd/>
            <a:tailEnd/>
          </a:ln>
        </p:spPr>
      </p:pic>
      <p:pic>
        <p:nvPicPr>
          <p:cNvPr id="2054" name="Picture 1" descr="cid:24B3845E-CE28-4DB8-B9CD-C7ED227E9705@home.network"/>
          <p:cNvPicPr>
            <a:picLocks noChangeAspect="1" noChangeArrowheads="1"/>
          </p:cNvPicPr>
          <p:nvPr/>
        </p:nvPicPr>
        <p:blipFill>
          <a:blip r:embed="rId4" cstate="print"/>
          <a:srcRect/>
          <a:stretch>
            <a:fillRect/>
          </a:stretch>
        </p:blipFill>
        <p:spPr bwMode="auto">
          <a:xfrm>
            <a:off x="3167743" y="2322287"/>
            <a:ext cx="5352144" cy="3328614"/>
          </a:xfrm>
          <a:prstGeom prst="rect">
            <a:avLst/>
          </a:prstGeom>
          <a:noFill/>
          <a:ln w="9525">
            <a:noFill/>
            <a:miter lim="800000"/>
            <a:headEnd/>
            <a:tailEnd/>
          </a:ln>
        </p:spPr>
      </p:pic>
      <p:sp>
        <p:nvSpPr>
          <p:cNvPr id="2" name="TextBox 1"/>
          <p:cNvSpPr txBox="1"/>
          <p:nvPr/>
        </p:nvSpPr>
        <p:spPr>
          <a:xfrm>
            <a:off x="1" y="3102429"/>
            <a:ext cx="3167742" cy="1477328"/>
          </a:xfrm>
          <a:prstGeom prst="rect">
            <a:avLst/>
          </a:prstGeom>
          <a:noFill/>
        </p:spPr>
        <p:txBody>
          <a:bodyPr wrap="square" rtlCol="0">
            <a:spAutoFit/>
          </a:bodyPr>
          <a:lstStyle/>
          <a:p>
            <a:r>
              <a:rPr lang="en-US" dirty="0" smtClean="0"/>
              <a:t>Phone: 774-442-2263</a:t>
            </a:r>
          </a:p>
          <a:p>
            <a:r>
              <a:rPr lang="en-US" dirty="0" smtClean="0"/>
              <a:t>FAX: </a:t>
            </a:r>
          </a:p>
          <a:p>
            <a:r>
              <a:rPr lang="en-US" dirty="0" smtClean="0"/>
              <a:t>774-442-2270</a:t>
            </a:r>
          </a:p>
          <a:p>
            <a:r>
              <a:rPr lang="en-US" dirty="0" smtClean="0"/>
              <a:t>Email: </a:t>
            </a:r>
            <a:r>
              <a:rPr lang="en-US" dirty="0" err="1" smtClean="0"/>
              <a:t>Cando@umassmemorial.org</a:t>
            </a:r>
            <a:endParaRPr lang="en-US" dirty="0"/>
          </a:p>
        </p:txBody>
      </p:sp>
    </p:spTree>
    <p:extLst>
      <p:ext uri="{BB962C8B-B14F-4D97-AF65-F5344CB8AC3E}">
        <p14:creationId xmlns:p14="http://schemas.microsoft.com/office/powerpoint/2010/main" val="1706916052"/>
      </p:ext>
    </p:extLst>
  </p:cSld>
  <p:clrMapOvr>
    <a:masterClrMapping/>
  </p:clrMapOvr>
  <p:transition xmlns:p14="http://schemas.microsoft.com/office/powerpoint/2010/main" advClick="0" advTm="700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117600" y="152400"/>
            <a:ext cx="6908800" cy="1600200"/>
          </a:xfrm>
        </p:spPr>
        <p:txBody>
          <a:bodyPr/>
          <a:lstStyle/>
          <a:p>
            <a:r>
              <a:rPr lang="en-US" sz="3600" dirty="0">
                <a:latin typeface="Arial" charset="0"/>
                <a:ea typeface="ＭＳ Ｐゴシック" charset="0"/>
              </a:rPr>
              <a:t>Diversity in Autism Spectrum Disorders</a:t>
            </a:r>
          </a:p>
        </p:txBody>
      </p:sp>
      <p:sp>
        <p:nvSpPr>
          <p:cNvPr id="16386" name="Content Placeholder 2"/>
          <p:cNvSpPr>
            <a:spLocks noGrp="1"/>
          </p:cNvSpPr>
          <p:nvPr>
            <p:ph idx="1"/>
          </p:nvPr>
        </p:nvSpPr>
        <p:spPr>
          <a:xfrm>
            <a:off x="152400" y="1447800"/>
            <a:ext cx="7874000" cy="4648200"/>
          </a:xfrm>
        </p:spPr>
        <p:txBody>
          <a:bodyPr/>
          <a:lstStyle/>
          <a:p>
            <a:r>
              <a:rPr lang="en-US" dirty="0">
                <a:latin typeface="Arial" charset="0"/>
                <a:ea typeface="ＭＳ Ｐゴシック" charset="0"/>
              </a:rPr>
              <a:t>Intellectual level</a:t>
            </a:r>
          </a:p>
          <a:p>
            <a:r>
              <a:rPr lang="en-US" dirty="0">
                <a:latin typeface="Arial" charset="0"/>
                <a:ea typeface="ＭＳ Ｐゴシック" charset="0"/>
              </a:rPr>
              <a:t>Communication level</a:t>
            </a:r>
          </a:p>
          <a:p>
            <a:r>
              <a:rPr lang="en-US" dirty="0">
                <a:latin typeface="Arial" charset="0"/>
                <a:ea typeface="ＭＳ Ｐゴシック" charset="0"/>
              </a:rPr>
              <a:t>Behavioral level</a:t>
            </a:r>
          </a:p>
        </p:txBody>
      </p:sp>
      <p:pic>
        <p:nvPicPr>
          <p:cNvPr id="1638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76775" y="1476375"/>
            <a:ext cx="413385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657600"/>
            <a:ext cx="4640263"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dirty="0" smtClean="0">
                <a:effectLst>
                  <a:outerShdw blurRad="38100" dist="38100" dir="2700000" algn="tl">
                    <a:srgbClr val="000000">
                      <a:alpha val="43137"/>
                    </a:srgbClr>
                  </a:outerShdw>
                </a:effectLst>
              </a:rPr>
              <a:t>PREVALENCE</a:t>
            </a:r>
            <a:endParaRPr lang="en-US" sz="5400" b="1" i="1" dirty="0">
              <a:effectLst>
                <a:outerShdw blurRad="38100" dist="38100" dir="2700000" algn="tl">
                  <a:srgbClr val="000000">
                    <a:alpha val="43137"/>
                  </a:srgbClr>
                </a:outerShdw>
              </a:effectLst>
            </a:endParaRPr>
          </a:p>
        </p:txBody>
      </p:sp>
      <p:sp>
        <p:nvSpPr>
          <p:cNvPr id="5" name="TextBox 4"/>
          <p:cNvSpPr txBox="1"/>
          <p:nvPr/>
        </p:nvSpPr>
        <p:spPr>
          <a:xfrm>
            <a:off x="2171700" y="1600895"/>
            <a:ext cx="4686300" cy="5180905"/>
          </a:xfrm>
          <a:prstGeom prst="rect">
            <a:avLst/>
          </a:prstGeom>
          <a:noFill/>
        </p:spPr>
        <p:txBody>
          <a:bodyPr wrap="square" rtlCol="0">
            <a:spAutoFit/>
          </a:bodyPr>
          <a:lstStyle/>
          <a:p>
            <a:pPr marL="114300" indent="0" algn="ctr">
              <a:buNone/>
            </a:pPr>
            <a:r>
              <a:rPr lang="en-US" sz="1600" dirty="0" smtClean="0">
                <a:solidFill>
                  <a:schemeClr val="tx2"/>
                </a:solidFill>
              </a:rPr>
              <a:t>1975:  1/5000</a:t>
            </a:r>
            <a:endParaRPr lang="en-US" sz="1600" baseline="30000" dirty="0" smtClean="0">
              <a:solidFill>
                <a:schemeClr val="tx2"/>
              </a:solidFill>
            </a:endParaRPr>
          </a:p>
          <a:p>
            <a:pPr marL="114300" indent="0" algn="ctr">
              <a:buNone/>
            </a:pPr>
            <a:r>
              <a:rPr lang="en-US" sz="2000" dirty="0" smtClean="0">
                <a:solidFill>
                  <a:schemeClr val="tx2"/>
                </a:solidFill>
              </a:rPr>
              <a:t>1985:  1/2500</a:t>
            </a:r>
            <a:endParaRPr lang="en-US" sz="2000" baseline="30000" dirty="0" smtClean="0">
              <a:solidFill>
                <a:schemeClr val="tx2"/>
              </a:solidFill>
            </a:endParaRPr>
          </a:p>
          <a:p>
            <a:pPr marL="114300" indent="0" algn="ctr">
              <a:buNone/>
            </a:pPr>
            <a:r>
              <a:rPr lang="en-US" sz="2800" dirty="0" smtClean="0">
                <a:solidFill>
                  <a:schemeClr val="tx2"/>
                </a:solidFill>
              </a:rPr>
              <a:t>1995: 1/500</a:t>
            </a:r>
            <a:endParaRPr lang="en-US" sz="2800" baseline="30000" dirty="0" smtClean="0">
              <a:solidFill>
                <a:schemeClr val="tx2"/>
              </a:solidFill>
            </a:endParaRPr>
          </a:p>
          <a:p>
            <a:pPr marL="114300" indent="0" algn="ctr">
              <a:buNone/>
            </a:pPr>
            <a:r>
              <a:rPr lang="en-US" sz="3200" dirty="0" smtClean="0">
                <a:solidFill>
                  <a:schemeClr val="tx2"/>
                </a:solidFill>
              </a:rPr>
              <a:t>2000: 1/150</a:t>
            </a:r>
            <a:endParaRPr lang="en-US" sz="3200" baseline="30000" dirty="0" smtClean="0">
              <a:solidFill>
                <a:schemeClr val="tx2"/>
              </a:solidFill>
            </a:endParaRPr>
          </a:p>
          <a:p>
            <a:pPr marL="114300" indent="0" algn="ctr">
              <a:buNone/>
            </a:pPr>
            <a:r>
              <a:rPr lang="en-US" sz="3600" dirty="0" smtClean="0">
                <a:solidFill>
                  <a:schemeClr val="tx2"/>
                </a:solidFill>
              </a:rPr>
              <a:t>2004:  1/125</a:t>
            </a:r>
            <a:endParaRPr lang="en-US" sz="3600" baseline="30000" dirty="0" smtClean="0">
              <a:solidFill>
                <a:schemeClr val="tx2"/>
              </a:solidFill>
            </a:endParaRPr>
          </a:p>
          <a:p>
            <a:pPr marL="114300" indent="0" algn="ctr">
              <a:buNone/>
            </a:pPr>
            <a:r>
              <a:rPr lang="en-US" sz="4000" dirty="0" smtClean="0">
                <a:solidFill>
                  <a:schemeClr val="tx2"/>
                </a:solidFill>
              </a:rPr>
              <a:t>2006:  1/110</a:t>
            </a:r>
            <a:endParaRPr lang="en-US" sz="4000" baseline="30000" dirty="0" smtClean="0">
              <a:solidFill>
                <a:schemeClr val="tx2"/>
              </a:solidFill>
            </a:endParaRPr>
          </a:p>
          <a:p>
            <a:pPr marL="114300" indent="0" algn="ctr">
              <a:buNone/>
            </a:pPr>
            <a:r>
              <a:rPr lang="en-US" sz="4800" dirty="0" smtClean="0">
                <a:solidFill>
                  <a:schemeClr val="tx2"/>
                </a:solidFill>
              </a:rPr>
              <a:t>2008:  1/88</a:t>
            </a:r>
          </a:p>
          <a:p>
            <a:pPr marL="114300" indent="0" algn="ctr">
              <a:buNone/>
            </a:pPr>
            <a:r>
              <a:rPr lang="en-US" sz="6000" b="1" dirty="0" smtClean="0">
                <a:solidFill>
                  <a:schemeClr val="tx2"/>
                </a:solidFill>
              </a:rPr>
              <a:t>2010:  1/68</a:t>
            </a:r>
          </a:p>
          <a:p>
            <a:pPr marL="114300" indent="0" algn="ctr">
              <a:buNone/>
            </a:pPr>
            <a:endParaRPr lang="en-US" sz="6600" baseline="30000" dirty="0" smtClean="0">
              <a:solidFill>
                <a:schemeClr val="tx2"/>
              </a:solidFill>
            </a:endParaRPr>
          </a:p>
        </p:txBody>
      </p:sp>
      <p:sp>
        <p:nvSpPr>
          <p:cNvPr id="13" name="TextBox 12"/>
          <p:cNvSpPr txBox="1"/>
          <p:nvPr/>
        </p:nvSpPr>
        <p:spPr>
          <a:xfrm>
            <a:off x="4281714" y="5878286"/>
            <a:ext cx="4814754" cy="369332"/>
          </a:xfrm>
          <a:prstGeom prst="rect">
            <a:avLst/>
          </a:prstGeom>
          <a:noFill/>
        </p:spPr>
        <p:txBody>
          <a:bodyPr wrap="square" rtlCol="0">
            <a:spAutoFit/>
          </a:bodyPr>
          <a:lstStyle/>
          <a:p>
            <a:r>
              <a:rPr lang="en-US" dirty="0" smtClean="0"/>
              <a:t>© N of One: Autism Research Foundation</a:t>
            </a:r>
            <a:endParaRPr lang="en-US" dirty="0"/>
          </a:p>
        </p:txBody>
      </p:sp>
    </p:spTree>
    <p:extLst>
      <p:ext uri="{BB962C8B-B14F-4D97-AF65-F5344CB8AC3E}">
        <p14:creationId xmlns:p14="http://schemas.microsoft.com/office/powerpoint/2010/main" val="172971197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7"/>
          <p:cNvSpPr>
            <a:spLocks noGrp="1"/>
          </p:cNvSpPr>
          <p:nvPr>
            <p:ph type="title"/>
          </p:nvPr>
        </p:nvSpPr>
        <p:spPr>
          <a:xfrm>
            <a:off x="304800" y="228600"/>
            <a:ext cx="8229600" cy="914400"/>
          </a:xfrm>
        </p:spPr>
        <p:txBody>
          <a:bodyPr/>
          <a:lstStyle/>
          <a:p>
            <a:r>
              <a:rPr lang="en-US" sz="3600" dirty="0">
                <a:latin typeface="Arial" charset="0"/>
                <a:ea typeface="ＭＳ Ｐゴシック" charset="0"/>
                <a:cs typeface="Arial" charset="0"/>
              </a:rPr>
              <a:t>Prevalence and Extent of the Challenge</a:t>
            </a:r>
          </a:p>
        </p:txBody>
      </p:sp>
      <p:sp>
        <p:nvSpPr>
          <p:cNvPr id="38915" name="Content Placeholder 8"/>
          <p:cNvSpPr>
            <a:spLocks noGrp="1"/>
          </p:cNvSpPr>
          <p:nvPr>
            <p:ph idx="1"/>
          </p:nvPr>
        </p:nvSpPr>
        <p:spPr>
          <a:xfrm>
            <a:off x="163290" y="1676404"/>
            <a:ext cx="8839200" cy="4787900"/>
          </a:xfrm>
        </p:spPr>
        <p:txBody>
          <a:bodyPr/>
          <a:lstStyle/>
          <a:p>
            <a:pPr marL="228600" lvl="2">
              <a:lnSpc>
                <a:spcPct val="90000"/>
              </a:lnSpc>
              <a:spcBef>
                <a:spcPts val="0"/>
              </a:spcBef>
              <a:spcAft>
                <a:spcPts val="3000"/>
              </a:spcAft>
              <a:buClr>
                <a:schemeClr val="tx1"/>
              </a:buClr>
              <a:buFont typeface="Arial" charset="0"/>
              <a:buChar char="•"/>
              <a:defRPr/>
            </a:pPr>
            <a:r>
              <a:rPr lang="en-US" sz="2800" dirty="0" smtClean="0">
                <a:latin typeface="+mj-lt"/>
                <a:cs typeface="Arial"/>
              </a:rPr>
              <a:t>Highly heritable yet etiology is elusive in 80% of cases</a:t>
            </a:r>
          </a:p>
          <a:p>
            <a:pPr marL="228600" lvl="2">
              <a:lnSpc>
                <a:spcPct val="90000"/>
              </a:lnSpc>
              <a:spcBef>
                <a:spcPts val="0"/>
              </a:spcBef>
              <a:spcAft>
                <a:spcPts val="3000"/>
              </a:spcAft>
              <a:buClr>
                <a:schemeClr val="tx1"/>
              </a:buClr>
              <a:buFont typeface="Arial" charset="0"/>
              <a:buChar char="•"/>
              <a:defRPr/>
            </a:pPr>
            <a:r>
              <a:rPr lang="en-US" sz="2800" b="1" u="sng" dirty="0" smtClean="0">
                <a:latin typeface="+mj-lt"/>
                <a:cs typeface="Arial"/>
              </a:rPr>
              <a:t>75%</a:t>
            </a:r>
            <a:r>
              <a:rPr lang="en-US" sz="2800" b="1" dirty="0" smtClean="0">
                <a:latin typeface="+mj-lt"/>
                <a:cs typeface="Arial"/>
              </a:rPr>
              <a:t> </a:t>
            </a:r>
            <a:r>
              <a:rPr lang="en-US" sz="2800" dirty="0" smtClean="0">
                <a:latin typeface="+mj-lt"/>
                <a:cs typeface="Arial"/>
              </a:rPr>
              <a:t>of children with an ASD require treatment for emotional, physical or behavioral problems</a:t>
            </a:r>
          </a:p>
          <a:p>
            <a:pPr marL="230188" indent="-230188" eaLnBrk="1" hangingPunct="1">
              <a:lnSpc>
                <a:spcPct val="90000"/>
              </a:lnSpc>
              <a:spcBef>
                <a:spcPts val="0"/>
              </a:spcBef>
              <a:spcAft>
                <a:spcPts val="3000"/>
              </a:spcAft>
              <a:buFont typeface="Arial" charset="0"/>
              <a:buChar char="•"/>
              <a:defRPr/>
            </a:pPr>
            <a:r>
              <a:rPr lang="en-US" sz="2800" dirty="0" smtClean="0">
                <a:latin typeface="+mj-lt"/>
                <a:cs typeface="Arial"/>
              </a:rPr>
              <a:t>One of the most challenging disorders for families and providers</a:t>
            </a:r>
            <a:endParaRPr lang="en-US" dirty="0" smtClean="0">
              <a:latin typeface="Arial"/>
              <a:cs typeface="Arial"/>
            </a:endParaRPr>
          </a:p>
        </p:txBody>
      </p:sp>
      <p:sp>
        <p:nvSpPr>
          <p:cNvPr id="18435" name="Text Box 4"/>
          <p:cNvSpPr txBox="1">
            <a:spLocks noChangeArrowheads="1"/>
          </p:cNvSpPr>
          <p:nvPr/>
        </p:nvSpPr>
        <p:spPr bwMode="auto">
          <a:xfrm>
            <a:off x="406400" y="6384925"/>
            <a:ext cx="55800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0" tIns="0" rIns="0" bIns="0">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0" fontAlgn="base" hangingPunct="0">
              <a:spcBef>
                <a:spcPct val="0"/>
              </a:spcBef>
              <a:spcAft>
                <a:spcPct val="0"/>
              </a:spcAft>
            </a:pPr>
            <a:endParaRPr lang="en-US" sz="1200" dirty="0">
              <a:solidFill>
                <a:prstClr val="white"/>
              </a:solidFill>
            </a:endParaRPr>
          </a:p>
        </p:txBody>
      </p:sp>
      <p:sp>
        <p:nvSpPr>
          <p:cNvPr id="18436" name="Rectangle 5"/>
          <p:cNvSpPr>
            <a:spLocks noChangeArrowheads="1"/>
          </p:cNvSpPr>
          <p:nvPr/>
        </p:nvSpPr>
        <p:spPr bwMode="auto">
          <a:xfrm>
            <a:off x="4530725" y="0"/>
            <a:ext cx="101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0" tIns="0" rIns="0" bIns="0">
            <a:spAutoFit/>
          </a:bodyPr>
          <a:lstStyle/>
          <a:p>
            <a:pPr algn="ctr" defTabSz="914400" eaLnBrk="0" fontAlgn="base" hangingPunct="0">
              <a:spcBef>
                <a:spcPct val="0"/>
              </a:spcBef>
              <a:spcAft>
                <a:spcPct val="0"/>
              </a:spcAft>
            </a:pPr>
            <a:r>
              <a:rPr lang="en-US" sz="2400" b="1" i="1" dirty="0">
                <a:solidFill>
                  <a:srgbClr val="0000FF"/>
                </a:solidFill>
                <a:latin typeface="Arial" charset="0"/>
                <a:ea typeface="ＭＳ Ｐゴシック" charset="0"/>
                <a:cs typeface="ＭＳ Ｐゴシック" charset="0"/>
              </a:rPr>
              <a:t> </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5" name="Picture 3" descr="NPP-11-0467-Veenstra-F1.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4538" y="158750"/>
            <a:ext cx="7866062" cy="654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val 2"/>
          <p:cNvSpPr>
            <a:spLocks noChangeArrowheads="1"/>
          </p:cNvSpPr>
          <p:nvPr/>
        </p:nvSpPr>
        <p:spPr bwMode="auto">
          <a:xfrm>
            <a:off x="2362200" y="228600"/>
            <a:ext cx="4038600" cy="6553200"/>
          </a:xfrm>
          <a:prstGeom prst="ellipse">
            <a:avLst/>
          </a:prstGeom>
          <a:solidFill>
            <a:schemeClr val="bg2">
              <a:alpha val="50980"/>
            </a:schemeClr>
          </a:solidFill>
          <a:ln w="9525">
            <a:solidFill>
              <a:schemeClr val="tx1"/>
            </a:solidFill>
            <a:round/>
            <a:headEnd/>
            <a:tailEnd/>
          </a:ln>
        </p:spPr>
        <p:txBody>
          <a:bodyPr wrap="none"/>
          <a:lstStyle/>
          <a:p>
            <a:pPr defTabSz="914400" eaLnBrk="0" fontAlgn="base" hangingPunct="0">
              <a:spcBef>
                <a:spcPct val="0"/>
              </a:spcBef>
              <a:spcAft>
                <a:spcPct val="0"/>
              </a:spcAft>
            </a:pPr>
            <a:endParaRPr lang="en-US" sz="2400" dirty="0">
              <a:solidFill>
                <a:prstClr val="white"/>
              </a:solidFill>
              <a:latin typeface="Arial" charset="0"/>
              <a:ea typeface="ＭＳ Ｐゴシック" charset="0"/>
              <a:cs typeface="ＭＳ Ｐゴシック" charset="0"/>
            </a:endParaRPr>
          </a:p>
        </p:txBody>
      </p:sp>
      <p:sp>
        <p:nvSpPr>
          <p:cNvPr id="4" name="Oval 3"/>
          <p:cNvSpPr/>
          <p:nvPr/>
        </p:nvSpPr>
        <p:spPr bwMode="auto">
          <a:xfrm>
            <a:off x="1066800" y="3124200"/>
            <a:ext cx="7696200" cy="1981200"/>
          </a:xfrm>
          <a:prstGeom prst="ellipse">
            <a:avLst/>
          </a:prstGeom>
          <a:solidFill>
            <a:schemeClr val="accent2">
              <a:alpha val="0"/>
            </a:schemeClr>
          </a:solidFill>
          <a:ln w="9525" cap="flat" cmpd="sng" algn="ctr">
            <a:solidFill>
              <a:schemeClr val="tx1"/>
            </a:solidFill>
            <a:prstDash val="solid"/>
            <a:round/>
            <a:headEnd type="none" w="med" len="med"/>
            <a:tailEnd type="none" w="med" len="med"/>
          </a:ln>
          <a:effectLst/>
          <a:scene3d>
            <a:camera prst="orthographicFront">
              <a:rot lat="0" lon="0" rev="600000"/>
            </a:camera>
            <a:lightRig rig="threePt" dir="t"/>
          </a:scene3d>
        </p:spPr>
        <p:txBody>
          <a:bodyPr wrap="none"/>
          <a:lstStyle/>
          <a:p>
            <a:pPr defTabSz="914400" eaLnBrk="0" fontAlgn="base" hangingPunct="0">
              <a:spcBef>
                <a:spcPct val="0"/>
              </a:spcBef>
              <a:spcAft>
                <a:spcPct val="0"/>
              </a:spcAft>
              <a:defRPr/>
            </a:pPr>
            <a:endParaRPr lang="en-US" sz="2400" dirty="0">
              <a:solidFill>
                <a:prstClr val="white"/>
              </a:solidFill>
              <a:latin typeface="Arial" charset="0"/>
              <a:ea typeface="ＭＳ Ｐゴシック" charset="0"/>
              <a:cs typeface="ＭＳ Ｐゴシック" charset="0"/>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1117600" y="1981200"/>
            <a:ext cx="7300686" cy="4114800"/>
          </a:xfrm>
        </p:spPr>
        <p:txBody>
          <a:bodyPr/>
          <a:lstStyle/>
          <a:p>
            <a:pPr eaLnBrk="1" hangingPunct="1">
              <a:lnSpc>
                <a:spcPct val="80000"/>
              </a:lnSpc>
            </a:pPr>
            <a:r>
              <a:rPr lang="en-US" sz="2400" dirty="0"/>
              <a:t>Poor ability to report physical symptoms and sources of distress</a:t>
            </a:r>
          </a:p>
          <a:p>
            <a:pPr eaLnBrk="1" hangingPunct="1">
              <a:lnSpc>
                <a:spcPct val="80000"/>
              </a:lnSpc>
            </a:pPr>
            <a:r>
              <a:rPr lang="en-US" sz="2400" dirty="0"/>
              <a:t>Unusual pain tolerance</a:t>
            </a:r>
          </a:p>
          <a:p>
            <a:pPr eaLnBrk="1" hangingPunct="1">
              <a:lnSpc>
                <a:spcPct val="80000"/>
              </a:lnSpc>
            </a:pPr>
            <a:r>
              <a:rPr lang="en-US" sz="2400" dirty="0"/>
              <a:t>Missed medical problems may drive surface features that resemble psychiatric d/o</a:t>
            </a:r>
          </a:p>
          <a:p>
            <a:pPr lvl="1" eaLnBrk="1" hangingPunct="1">
              <a:lnSpc>
                <a:spcPct val="80000"/>
              </a:lnSpc>
            </a:pPr>
            <a:r>
              <a:rPr lang="en-US" sz="2400" dirty="0"/>
              <a:t>Irritable</a:t>
            </a:r>
          </a:p>
          <a:p>
            <a:pPr lvl="1" eaLnBrk="1" hangingPunct="1">
              <a:lnSpc>
                <a:spcPct val="80000"/>
              </a:lnSpc>
            </a:pPr>
            <a:r>
              <a:rPr lang="en-US" sz="2400" dirty="0"/>
              <a:t>Lowered threshold for baseline externalizing behaviors</a:t>
            </a:r>
          </a:p>
          <a:p>
            <a:pPr lvl="1" eaLnBrk="1" hangingPunct="1">
              <a:lnSpc>
                <a:spcPct val="80000"/>
              </a:lnSpc>
            </a:pPr>
            <a:r>
              <a:rPr lang="en-US" sz="2400" dirty="0"/>
              <a:t>Poor appetite and sleep</a:t>
            </a:r>
          </a:p>
          <a:p>
            <a:pPr lvl="1" eaLnBrk="1" hangingPunct="1">
              <a:lnSpc>
                <a:spcPct val="80000"/>
              </a:lnSpc>
            </a:pPr>
            <a:r>
              <a:rPr lang="en-US" sz="2400" dirty="0"/>
              <a:t>Motor restlessness</a:t>
            </a:r>
          </a:p>
          <a:p>
            <a:pPr eaLnBrk="1" hangingPunct="1">
              <a:lnSpc>
                <a:spcPct val="80000"/>
              </a:lnSpc>
            </a:pPr>
            <a:endParaRPr lang="en-US" sz="1500" b="1" dirty="0">
              <a:latin typeface="Calibri" charset="0"/>
            </a:endParaRPr>
          </a:p>
          <a:p>
            <a:pPr lvl="1" eaLnBrk="1" hangingPunct="1">
              <a:lnSpc>
                <a:spcPct val="80000"/>
              </a:lnSpc>
            </a:pPr>
            <a:endParaRPr lang="en-US" sz="1300" b="1" dirty="0">
              <a:latin typeface="Calibri" charset="0"/>
            </a:endParaRPr>
          </a:p>
          <a:p>
            <a:pPr lvl="1" eaLnBrk="1" hangingPunct="1">
              <a:lnSpc>
                <a:spcPct val="80000"/>
              </a:lnSpc>
              <a:buFont typeface="Arial" charset="0"/>
              <a:buNone/>
            </a:pPr>
            <a:r>
              <a:rPr lang="en-US" sz="1300" dirty="0">
                <a:latin typeface="Calibri" charset="0"/>
              </a:rPr>
              <a:t>	</a:t>
            </a:r>
            <a:r>
              <a:rPr lang="en-US" sz="1400" dirty="0"/>
              <a:t>Charlot, L., Abend, S., Ravin, P., Mastis, K., Hunt, A., &amp; Deutsch, C. Non-psychiatric health problems among psychiatric inpatients with Intellectual Disabilities. </a:t>
            </a:r>
            <a:r>
              <a:rPr lang="en-US" sz="1400" i="1" dirty="0"/>
              <a:t>Journal of Intellectual Disability Research</a:t>
            </a:r>
            <a:r>
              <a:rPr lang="en-US" sz="1400" dirty="0"/>
              <a:t> doi:10.1111/j.1365-2788.2010.01294.x</a:t>
            </a:r>
            <a:endParaRPr lang="en-US" sz="1400" b="1" dirty="0"/>
          </a:p>
        </p:txBody>
      </p:sp>
      <p:sp>
        <p:nvSpPr>
          <p:cNvPr id="3" name="Title 2"/>
          <p:cNvSpPr>
            <a:spLocks noGrp="1"/>
          </p:cNvSpPr>
          <p:nvPr>
            <p:ph type="title"/>
          </p:nvPr>
        </p:nvSpPr>
        <p:spPr/>
        <p:txBody>
          <a:bodyPr/>
          <a:lstStyle/>
          <a:p>
            <a:r>
              <a:rPr lang="en-US" dirty="0" smtClean="0"/>
              <a:t>Medical Comorbidity and Psychopathology</a:t>
            </a:r>
            <a:endParaRPr lang="en-US" dirty="0"/>
          </a:p>
        </p:txBody>
      </p:sp>
    </p:spTree>
    <p:extLst>
      <p:ext uri="{BB962C8B-B14F-4D97-AF65-F5344CB8AC3E}">
        <p14:creationId xmlns:p14="http://schemas.microsoft.com/office/powerpoint/2010/main" val="134111011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a:xfrm>
            <a:off x="457200" y="274638"/>
            <a:ext cx="8229600" cy="760412"/>
          </a:xfrm>
        </p:spPr>
        <p:txBody>
          <a:bodyPr/>
          <a:lstStyle/>
          <a:p>
            <a:r>
              <a:rPr lang="en-US" dirty="0">
                <a:ea typeface="ＭＳ Ｐゴシック" charset="0"/>
              </a:rPr>
              <a:t>Medical Conditions in Autism</a:t>
            </a:r>
            <a:br>
              <a:rPr lang="en-US" dirty="0">
                <a:ea typeface="ＭＳ Ｐゴシック" charset="0"/>
              </a:rPr>
            </a:br>
            <a:endParaRPr lang="en-US" sz="2800" dirty="0">
              <a:ea typeface="ＭＳ Ｐゴシック" charset="0"/>
            </a:endParaRPr>
          </a:p>
        </p:txBody>
      </p:sp>
      <p:sp>
        <p:nvSpPr>
          <p:cNvPr id="83970" name="Content Placeholder 2"/>
          <p:cNvSpPr>
            <a:spLocks noGrp="1"/>
          </p:cNvSpPr>
          <p:nvPr>
            <p:ph idx="1"/>
          </p:nvPr>
        </p:nvSpPr>
        <p:spPr>
          <a:xfrm>
            <a:off x="181429" y="736600"/>
            <a:ext cx="8505371" cy="4625975"/>
          </a:xfrm>
        </p:spPr>
        <p:txBody>
          <a:bodyPr/>
          <a:lstStyle/>
          <a:p>
            <a:r>
              <a:rPr lang="en-US" sz="2800" dirty="0">
                <a:ea typeface="ＭＳ Ｐゴシック" charset="0"/>
              </a:rPr>
              <a:t>Higher rates of all medical conditions studied including:</a:t>
            </a:r>
          </a:p>
          <a:p>
            <a:pPr lvl="1"/>
            <a:r>
              <a:rPr lang="en-US" dirty="0">
                <a:ea typeface="ＭＳ Ｐゴシック" charset="0"/>
              </a:rPr>
              <a:t>Eczema</a:t>
            </a:r>
          </a:p>
          <a:p>
            <a:pPr lvl="1"/>
            <a:r>
              <a:rPr lang="en-US" dirty="0">
                <a:ea typeface="ＭＳ Ｐゴシック" charset="0"/>
              </a:rPr>
              <a:t>Allergies</a:t>
            </a:r>
          </a:p>
          <a:p>
            <a:pPr lvl="1"/>
            <a:r>
              <a:rPr lang="en-US" dirty="0">
                <a:ea typeface="ＭＳ Ｐゴシック" charset="0"/>
              </a:rPr>
              <a:t>Asthma</a:t>
            </a:r>
          </a:p>
          <a:p>
            <a:pPr lvl="1"/>
            <a:r>
              <a:rPr lang="en-US" dirty="0">
                <a:ea typeface="ＭＳ Ｐゴシック" charset="0"/>
              </a:rPr>
              <a:t>Ear and respiratory infections</a:t>
            </a:r>
          </a:p>
          <a:p>
            <a:pPr lvl="1"/>
            <a:r>
              <a:rPr lang="en-US" dirty="0">
                <a:ea typeface="ＭＳ Ｐゴシック" charset="0"/>
              </a:rPr>
              <a:t>Gastrointestinal problems</a:t>
            </a:r>
          </a:p>
          <a:p>
            <a:pPr lvl="1"/>
            <a:r>
              <a:rPr lang="en-US" dirty="0">
                <a:ea typeface="ＭＳ Ｐゴシック" charset="0"/>
              </a:rPr>
              <a:t>Severe Headaches and Migraines</a:t>
            </a:r>
          </a:p>
          <a:p>
            <a:pPr lvl="1"/>
            <a:r>
              <a:rPr lang="en-US" dirty="0">
                <a:ea typeface="ＭＳ Ｐゴシック" charset="0"/>
              </a:rPr>
              <a:t>Seizures </a:t>
            </a:r>
            <a:r>
              <a:rPr lang="en-US" sz="2000" dirty="0">
                <a:ea typeface="ＭＳ Ｐゴシック" charset="0"/>
              </a:rPr>
              <a:t>(Kohane et al, 2012)</a:t>
            </a:r>
          </a:p>
          <a:p>
            <a:r>
              <a:rPr lang="en-US" sz="2800" dirty="0">
                <a:ea typeface="ＭＳ Ｐゴシック" charset="0"/>
              </a:rPr>
              <a:t>81% of parents of youth with ASD state their health concerns for their child had not be adequately investigated by professional  </a:t>
            </a:r>
            <a:r>
              <a:rPr lang="en-US" sz="2000" dirty="0">
                <a:ea typeface="ＭＳ Ｐゴシック" charset="0"/>
              </a:rPr>
              <a:t>(Treating Autism Survey, 2009)</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r>
              <a:rPr lang="en-US" dirty="0">
                <a:latin typeface="Calibri" charset="0"/>
                <a:ea typeface="ＭＳ Ｐゴシック" charset="0"/>
              </a:rPr>
              <a:t>Mortality Rate</a:t>
            </a:r>
          </a:p>
        </p:txBody>
      </p:sp>
      <p:sp>
        <p:nvSpPr>
          <p:cNvPr id="3" name="Content Placeholder 2"/>
          <p:cNvSpPr>
            <a:spLocks noGrp="1"/>
          </p:cNvSpPr>
          <p:nvPr>
            <p:ph idx="1"/>
          </p:nvPr>
        </p:nvSpPr>
        <p:spPr>
          <a:xfrm>
            <a:off x="685800" y="1524000"/>
            <a:ext cx="7848600" cy="4572000"/>
          </a:xfrm>
        </p:spPr>
        <p:txBody>
          <a:bodyPr/>
          <a:lstStyle/>
          <a:p>
            <a:pPr>
              <a:defRPr/>
            </a:pPr>
            <a:r>
              <a:rPr lang="en-US" dirty="0" smtClean="0"/>
              <a:t>Increased in ASD</a:t>
            </a:r>
          </a:p>
          <a:p>
            <a:pPr>
              <a:defRPr/>
            </a:pPr>
            <a:r>
              <a:rPr lang="en-US" dirty="0" smtClean="0"/>
              <a:t>Typically Gastrointestinal, Respiratory, Seizures</a:t>
            </a:r>
          </a:p>
          <a:p>
            <a:pPr>
              <a:defRPr/>
            </a:pPr>
            <a:r>
              <a:rPr lang="en-US" dirty="0" smtClean="0"/>
              <a:t>The elevated mortality rate is related to the comorbid medical conditions and intellectual disability rather than to ASD</a:t>
            </a:r>
          </a:p>
          <a:p>
            <a:pPr>
              <a:defRPr/>
            </a:pPr>
            <a:r>
              <a:rPr lang="en-US" dirty="0" smtClean="0"/>
              <a:t>Coordinated medical care for this population is critical</a:t>
            </a:r>
          </a:p>
          <a:p>
            <a:pPr marL="0" indent="0">
              <a:buFont typeface="Arial" charset="0"/>
              <a:buNone/>
              <a:defRPr/>
            </a:pPr>
            <a:r>
              <a:rPr lang="en-US" sz="2000" dirty="0" smtClean="0"/>
              <a:t>Bilder et al, </a:t>
            </a:r>
            <a:r>
              <a:rPr lang="en-US" sz="2000" dirty="0" smtClean="0"/>
              <a:t>2012 ’</a:t>
            </a:r>
            <a:r>
              <a:rPr lang="en-US" sz="2000" dirty="0" smtClean="0"/>
              <a:t>Excess Mortality and Causes of Death In Autism Spectrum </a:t>
            </a:r>
            <a:r>
              <a:rPr lang="en-US" sz="2000" dirty="0" smtClean="0"/>
              <a:t>Disorders’</a:t>
            </a:r>
            <a:endParaRPr lang="en-US" sz="2000"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Jean's slide deck color theme">
  <a:themeElements>
    <a:clrScheme name="Custom 1">
      <a:dk1>
        <a:srgbClr val="0B5394"/>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heppardPrattpsychosis-JF-10-03-09FORPRESENTATION">
      <a:majorFont>
        <a:latin typeface="Arial"/>
        <a:ea typeface="ＭＳ Ｐゴシック"/>
        <a:cs typeface=""/>
      </a:majorFont>
      <a:minorFont>
        <a:latin typeface="Arial"/>
        <a:ea typeface="ＭＳ Ｐゴシック"/>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SheppardPrattpsychosis-JF-10-03-09FOR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heppardPrattpsychosis-JF-10-03-09FOR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heppardPrattpsychosis-JF-10-03-09FOR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heppardPrattpsychosis-JF-10-03-09FOR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heppardPrattpsychosis-JF-10-03-09FOR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heppardPrattpsychosis-JF-10-03-09FOR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heppardPrattpsychosis-JF-10-03-09FOR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heppardPrattpsychosis-JF-10-03-09FORPRESENTATION 8">
        <a:dk1>
          <a:srgbClr val="919191"/>
        </a:dk1>
        <a:lt1>
          <a:srgbClr val="FFFFFF"/>
        </a:lt1>
        <a:dk2>
          <a:srgbClr val="114FFB"/>
        </a:dk2>
        <a:lt2>
          <a:srgbClr val="FAFD00"/>
        </a:lt2>
        <a:accent1>
          <a:srgbClr val="618FFD"/>
        </a:accent1>
        <a:accent2>
          <a:srgbClr val="00AE00"/>
        </a:accent2>
        <a:accent3>
          <a:srgbClr val="AAB2FD"/>
        </a:accent3>
        <a:accent4>
          <a:srgbClr val="DADADA"/>
        </a:accent4>
        <a:accent5>
          <a:srgbClr val="B7C6FE"/>
        </a:accent5>
        <a:accent6>
          <a:srgbClr val="009D00"/>
        </a:accent6>
        <a:hlink>
          <a:srgbClr val="FC0128"/>
        </a:hlink>
        <a:folHlink>
          <a:srgbClr val="CECECE"/>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2132</TotalTime>
  <Words>1672</Words>
  <Application>Microsoft Macintosh PowerPoint</Application>
  <PresentationFormat>On-screen Show (4:3)</PresentationFormat>
  <Paragraphs>221</Paragraphs>
  <Slides>21</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Jean's slide deck color theme</vt:lpstr>
      <vt:lpstr>Chart</vt:lpstr>
      <vt:lpstr>PowerPoint Presentation</vt:lpstr>
      <vt:lpstr>DSM-5 Autism Spectrum Disorder</vt:lpstr>
      <vt:lpstr>Diversity in Autism Spectrum Disorders</vt:lpstr>
      <vt:lpstr>PREVALENCE</vt:lpstr>
      <vt:lpstr>Prevalence and Extent of the Challenge</vt:lpstr>
      <vt:lpstr>PowerPoint Presentation</vt:lpstr>
      <vt:lpstr>Medical Comorbidity and Psychopathology</vt:lpstr>
      <vt:lpstr>Medical Conditions in Autism </vt:lpstr>
      <vt:lpstr>Mortality Rate</vt:lpstr>
      <vt:lpstr>PowerPoint Presentation</vt:lpstr>
      <vt:lpstr>What Challenges Does the Community ASD Population Have? (Lecavalier, 2006)</vt:lpstr>
      <vt:lpstr>Most Common Chief Complaint on Inpatient Admission</vt:lpstr>
      <vt:lpstr>Comorbid Psychiatric Disorders in Autistic Children</vt:lpstr>
      <vt:lpstr>Comorbid Psychiatric Diagnoses Given by Community Providers Per Parent Survey (Rosenberg et al, 2011)</vt:lpstr>
      <vt:lpstr>Comorbid Psychiatric Diagnoses Given by Community Providers Per Parent Survey  (Rosenberg et al, 2011)</vt:lpstr>
      <vt:lpstr>General Intervention Aims</vt:lpstr>
      <vt:lpstr> Treatment of Autism Spectrum Disorders</vt:lpstr>
      <vt:lpstr>Impact of Autism on Family</vt:lpstr>
      <vt:lpstr>American Academy of Pediatric Guidelines</vt:lpstr>
      <vt:lpstr>American Academy of Pediatrics Toolkit</vt:lpstr>
      <vt:lpstr>CANDO Center for Autism  and  Neurodevelopmental Disorders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frazier</dc:creator>
  <cp:lastModifiedBy>jean frazier</cp:lastModifiedBy>
  <cp:revision>199</cp:revision>
  <dcterms:created xsi:type="dcterms:W3CDTF">2014-09-05T16:02:28Z</dcterms:created>
  <dcterms:modified xsi:type="dcterms:W3CDTF">2015-09-24T17:17:02Z</dcterms:modified>
</cp:coreProperties>
</file>